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62" r:id="rId5"/>
    <p:sldId id="277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80" r:id="rId14"/>
    <p:sldId id="268" r:id="rId15"/>
    <p:sldId id="269" r:id="rId16"/>
    <p:sldId id="270" r:id="rId17"/>
    <p:sldId id="278" r:id="rId18"/>
    <p:sldId id="271" r:id="rId19"/>
    <p:sldId id="272" r:id="rId20"/>
    <p:sldId id="273" r:id="rId21"/>
    <p:sldId id="274" r:id="rId22"/>
    <p:sldId id="275" r:id="rId23"/>
    <p:sldId id="276" r:id="rId24"/>
    <p:sldId id="279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13" autoAdjust="0"/>
  </p:normalViewPr>
  <p:slideViewPr>
    <p:cSldViewPr>
      <p:cViewPr varScale="1">
        <p:scale>
          <a:sx n="109" d="100"/>
          <a:sy n="109" d="100"/>
        </p:scale>
        <p:origin x="-45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356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62B4-BB1F-46AB-A579-56F344A5E0AF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6CD-F100-4C4A-B31B-468CD3BEC7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62B4-BB1F-46AB-A579-56F344A5E0AF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6CD-F100-4C4A-B31B-468CD3BEC7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62B4-BB1F-46AB-A579-56F344A5E0AF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6CD-F100-4C4A-B31B-468CD3BEC7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62B4-BB1F-46AB-A579-56F344A5E0AF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6CD-F100-4C4A-B31B-468CD3BEC7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62B4-BB1F-46AB-A579-56F344A5E0AF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6CD-F100-4C4A-B31B-468CD3BEC7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62B4-BB1F-46AB-A579-56F344A5E0AF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6CD-F100-4C4A-B31B-468CD3BEC7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62B4-BB1F-46AB-A579-56F344A5E0AF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6CD-F100-4C4A-B31B-468CD3BEC7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62B4-BB1F-46AB-A579-56F344A5E0AF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6CD-F100-4C4A-B31B-468CD3BEC7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62B4-BB1F-46AB-A579-56F344A5E0AF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6CD-F100-4C4A-B31B-468CD3BEC7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62B4-BB1F-46AB-A579-56F344A5E0AF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6CD-F100-4C4A-B31B-468CD3BEC7B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62B4-BB1F-46AB-A579-56F344A5E0AF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E266CD-F100-4C4A-B31B-468CD3BEC7B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2D62B4-BB1F-46AB-A579-56F344A5E0AF}" type="datetimeFigureOut">
              <a:rPr lang="de-DE" smtClean="0"/>
              <a:pPr/>
              <a:t>15.11.2018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E266CD-F100-4C4A-B31B-468CD3BEC7B0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/>
              <a:t> Die Sprachwerkstatt</a:t>
            </a:r>
            <a:br>
              <a:rPr lang="de-DE" b="1" dirty="0" smtClean="0"/>
            </a:br>
            <a:r>
              <a:rPr lang="de-DE" b="1" dirty="0" smtClean="0"/>
              <a:t> der GTS </a:t>
            </a:r>
            <a:r>
              <a:rPr lang="de-DE" b="1" dirty="0" err="1" smtClean="0"/>
              <a:t>Andernacher</a:t>
            </a:r>
            <a:r>
              <a:rPr lang="de-DE" b="1" dirty="0" smtClean="0"/>
              <a:t> Straße</a:t>
            </a:r>
            <a:endParaRPr lang="de-DE" b="1" dirty="0"/>
          </a:p>
        </p:txBody>
      </p:sp>
      <p:pic>
        <p:nvPicPr>
          <p:cNvPr id="1026" name="Picture 2" descr="C:\Users\Eva\Desktop\Sprachwerkstatt\Bilder Fortbildung\IMG_2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2132856"/>
            <a:ext cx="658368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Baustein</a:t>
            </a:r>
            <a:br>
              <a:rPr lang="de-DE" dirty="0" smtClean="0"/>
            </a:br>
            <a:r>
              <a:rPr lang="de-DE" sz="2700" b="1" dirty="0" smtClean="0"/>
              <a:t>Erzählen und dialogisches Vorlesen unterstützt durch Bilderbücher/ Geschichten/</a:t>
            </a:r>
            <a:r>
              <a:rPr lang="de-DE" sz="2700" b="1" dirty="0" err="1" smtClean="0"/>
              <a:t>Kamishibai</a:t>
            </a:r>
            <a:r>
              <a:rPr lang="de-DE" sz="2700" b="1" dirty="0" smtClean="0"/>
              <a:t>-Bildkarten/Handpuppen</a:t>
            </a:r>
            <a:endParaRPr lang="de-DE" sz="2700" b="1" dirty="0"/>
          </a:p>
        </p:txBody>
      </p:sp>
      <p:pic>
        <p:nvPicPr>
          <p:cNvPr id="5123" name="Picture 3" descr="C:\Users\Eva\Desktop\Sprachwerkstatt\Bilder Fortbildung\IMG_21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636912"/>
            <a:ext cx="4038600" cy="3577402"/>
          </a:xfrm>
          <a:prstGeom prst="rect">
            <a:avLst/>
          </a:prstGeom>
          <a:noFill/>
        </p:spPr>
      </p:pic>
      <p:pic>
        <p:nvPicPr>
          <p:cNvPr id="5125" name="Picture 5" descr="C:\Users\Eva\Desktop\Sprachwerkstatt\Bilder Fortbildung\IMG_2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6056" y="2420888"/>
            <a:ext cx="3116604" cy="421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Baustein </a:t>
            </a:r>
            <a:br>
              <a:rPr lang="de-DE" dirty="0" smtClean="0"/>
            </a:br>
            <a:r>
              <a:rPr lang="de-DE" sz="3100" b="1" dirty="0" smtClean="0"/>
              <a:t>Erzählen und dialogisches Vorlesen unterstützt durch Bilderbücher/ Geschichten/</a:t>
            </a:r>
            <a:r>
              <a:rPr lang="de-DE" sz="3100" b="1" dirty="0" err="1" smtClean="0"/>
              <a:t>Kamishibai</a:t>
            </a:r>
            <a:r>
              <a:rPr lang="de-DE" sz="3100" b="1" dirty="0" smtClean="0"/>
              <a:t>-Bildkarten</a:t>
            </a:r>
            <a:endParaRPr lang="de-DE" sz="3100" b="1" dirty="0"/>
          </a:p>
        </p:txBody>
      </p:sp>
      <p:pic>
        <p:nvPicPr>
          <p:cNvPr id="6146" name="Picture 2" descr="C:\Users\Eva\Desktop\Sprachwerkstatt\Bilder Fortbildung\IMG_2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564904"/>
            <a:ext cx="8229600" cy="3724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de-DE" sz="3200" dirty="0" smtClean="0"/>
              <a:t>Baustein</a:t>
            </a:r>
            <a:br>
              <a:rPr lang="de-DE" sz="3200" dirty="0" smtClean="0"/>
            </a:br>
            <a:r>
              <a:rPr lang="de-DE" sz="2400" b="1" dirty="0" smtClean="0"/>
              <a:t>grammatische Progression</a:t>
            </a:r>
            <a:br>
              <a:rPr lang="de-DE" sz="2400" b="1" dirty="0" smtClean="0"/>
            </a:br>
            <a:r>
              <a:rPr lang="de-DE" sz="2400" dirty="0" smtClean="0"/>
              <a:t> (Zweit)spracherwerbstheoretische Fundierung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1900" b="1" dirty="0" smtClean="0">
                <a:latin typeface="+mj-lt"/>
              </a:rPr>
              <a:t>Verben:</a:t>
            </a:r>
          </a:p>
          <a:p>
            <a:r>
              <a:rPr lang="de-DE" sz="1900" dirty="0" smtClean="0">
                <a:latin typeface="+mj-lt"/>
              </a:rPr>
              <a:t>Formen auf –en (Infinitiv, </a:t>
            </a:r>
            <a:r>
              <a:rPr lang="de-DE" sz="1900" dirty="0" smtClean="0">
                <a:latin typeface="+mj-lt"/>
              </a:rPr>
              <a:t>1. und 3. </a:t>
            </a:r>
            <a:r>
              <a:rPr lang="de-DE" sz="1900" smtClean="0">
                <a:latin typeface="+mj-lt"/>
              </a:rPr>
              <a:t>Person </a:t>
            </a:r>
            <a:r>
              <a:rPr lang="de-DE" sz="1900" dirty="0" smtClean="0">
                <a:latin typeface="+mj-lt"/>
              </a:rPr>
              <a:t>Plural)</a:t>
            </a:r>
          </a:p>
          <a:p>
            <a:r>
              <a:rPr lang="de-DE" sz="1900" dirty="0" smtClean="0">
                <a:latin typeface="+mj-lt"/>
              </a:rPr>
              <a:t>1.Person Singular, weitere Formen der schwachen Flexion (malen, kommen)</a:t>
            </a:r>
          </a:p>
          <a:p>
            <a:r>
              <a:rPr lang="de-DE" sz="1900" dirty="0" smtClean="0">
                <a:latin typeface="+mj-lt"/>
              </a:rPr>
              <a:t>Formen der starken Flexion (laufen, essen)</a:t>
            </a:r>
          </a:p>
          <a:p>
            <a:r>
              <a:rPr lang="de-DE" sz="1900" dirty="0" smtClean="0">
                <a:latin typeface="+mj-lt"/>
              </a:rPr>
              <a:t>sein/haben in flektierter Form</a:t>
            </a:r>
          </a:p>
          <a:p>
            <a:r>
              <a:rPr lang="de-DE" sz="1900" dirty="0" smtClean="0">
                <a:latin typeface="+mj-lt"/>
              </a:rPr>
              <a:t>Perfekt</a:t>
            </a:r>
          </a:p>
          <a:p>
            <a:pPr>
              <a:buNone/>
            </a:pPr>
            <a:r>
              <a:rPr lang="de-DE" sz="1900" b="1" dirty="0" smtClean="0">
                <a:latin typeface="+mj-lt"/>
              </a:rPr>
              <a:t>Syntax</a:t>
            </a:r>
            <a:r>
              <a:rPr lang="de-DE" sz="1900" dirty="0" smtClean="0">
                <a:latin typeface="+mj-lt"/>
              </a:rPr>
              <a:t> </a:t>
            </a:r>
          </a:p>
          <a:p>
            <a:r>
              <a:rPr lang="de-DE" sz="1900" dirty="0" smtClean="0">
                <a:latin typeface="+mj-lt"/>
              </a:rPr>
              <a:t>Zweitstellung des Verbes</a:t>
            </a:r>
          </a:p>
          <a:p>
            <a:r>
              <a:rPr lang="de-DE" sz="1900" dirty="0" smtClean="0">
                <a:latin typeface="+mj-lt"/>
              </a:rPr>
              <a:t>Verbklammer (Modalverben, trennbare Verben, Perfekt)</a:t>
            </a:r>
          </a:p>
          <a:p>
            <a:r>
              <a:rPr lang="de-DE" sz="1900" dirty="0" smtClean="0">
                <a:latin typeface="+mj-lt"/>
              </a:rPr>
              <a:t>Erststellung (Satzfrage)</a:t>
            </a:r>
          </a:p>
          <a:p>
            <a:r>
              <a:rPr lang="de-DE" sz="1900" dirty="0" smtClean="0">
                <a:latin typeface="+mj-lt"/>
              </a:rPr>
              <a:t>Verbendstellung im Nebensatz</a:t>
            </a:r>
          </a:p>
          <a:p>
            <a:pPr>
              <a:buNone/>
            </a:pPr>
            <a:r>
              <a:rPr lang="de-DE" sz="1900" b="1" dirty="0" smtClean="0">
                <a:latin typeface="+mj-lt"/>
              </a:rPr>
              <a:t>Nominalphrase</a:t>
            </a:r>
          </a:p>
          <a:p>
            <a:r>
              <a:rPr lang="de-DE" sz="1900" dirty="0" smtClean="0">
                <a:latin typeface="+mj-lt"/>
              </a:rPr>
              <a:t>Genus</a:t>
            </a:r>
          </a:p>
          <a:p>
            <a:r>
              <a:rPr lang="de-DE" sz="1900" dirty="0" smtClean="0">
                <a:latin typeface="+mj-lt"/>
              </a:rPr>
              <a:t>Kasus : Nominativ, Akkusativ, Dativ</a:t>
            </a:r>
          </a:p>
          <a:p>
            <a:r>
              <a:rPr lang="de-DE" sz="1900" dirty="0" smtClean="0">
                <a:latin typeface="+mj-lt"/>
              </a:rPr>
              <a:t>Numerus ( 8 verschiedene Pluralformen)</a:t>
            </a:r>
            <a:endParaRPr lang="de-DE" sz="19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de-DE" sz="4400" b="1" dirty="0" smtClean="0"/>
              <a:t>Modellierungstechniken</a:t>
            </a:r>
            <a:r>
              <a:rPr lang="de-DE" sz="4400" dirty="0" smtClean="0"/>
              <a:t>               nach </a:t>
            </a:r>
            <a:r>
              <a:rPr lang="de-DE" sz="4400" dirty="0" err="1" smtClean="0"/>
              <a:t>Dannenbauer</a:t>
            </a:r>
            <a:r>
              <a:rPr lang="de-DE" sz="4400" dirty="0" smtClean="0"/>
              <a:t> (2002) 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latin typeface="+mj-lt"/>
              </a:rPr>
              <a:t>Modellieren der  sprachlichen Zielstruktur durch z.B. :</a:t>
            </a:r>
          </a:p>
          <a:p>
            <a:pPr>
              <a:buFont typeface="Wingdings"/>
              <a:buChar char="à"/>
            </a:pPr>
            <a:r>
              <a:rPr lang="de-DE" sz="2800" dirty="0" err="1" smtClean="0">
                <a:latin typeface="+mj-lt"/>
                <a:sym typeface="Wingdings" pitchFamily="2" charset="2"/>
              </a:rPr>
              <a:t>frequente</a:t>
            </a:r>
            <a:r>
              <a:rPr lang="de-DE" sz="2800" dirty="0" smtClean="0">
                <a:latin typeface="+mj-lt"/>
                <a:sym typeface="Wingdings" pitchFamily="2" charset="2"/>
              </a:rPr>
              <a:t> Nutzung des Zielwortes oder der Zielstruktur</a:t>
            </a:r>
          </a:p>
          <a:p>
            <a:pPr>
              <a:buFont typeface="Wingdings"/>
              <a:buChar char="à"/>
            </a:pPr>
            <a:r>
              <a:rPr lang="de-DE" sz="2800" dirty="0" smtClean="0">
                <a:latin typeface="+mj-lt"/>
                <a:sym typeface="Wingdings" pitchFamily="2" charset="2"/>
              </a:rPr>
              <a:t>handlungsbegleitendes Sprechen/ Parallelsprechen</a:t>
            </a:r>
          </a:p>
          <a:p>
            <a:pPr>
              <a:buFont typeface="Wingdings"/>
              <a:buChar char="à"/>
            </a:pPr>
            <a:r>
              <a:rPr lang="de-DE" sz="2800" dirty="0" smtClean="0">
                <a:latin typeface="+mj-lt"/>
                <a:sym typeface="Wingdings" pitchFamily="2" charset="2"/>
              </a:rPr>
              <a:t>korrektives Feedback</a:t>
            </a:r>
          </a:p>
          <a:p>
            <a:pPr>
              <a:buFont typeface="Wingdings"/>
              <a:buChar char="à"/>
            </a:pPr>
            <a:r>
              <a:rPr lang="de-DE" sz="2800" dirty="0" smtClean="0">
                <a:latin typeface="+mj-lt"/>
                <a:sym typeface="Wingdings" pitchFamily="2" charset="2"/>
              </a:rPr>
              <a:t>Expansion</a:t>
            </a:r>
          </a:p>
          <a:p>
            <a:pPr>
              <a:buFont typeface="Wingdings"/>
              <a:buChar char="à"/>
            </a:pPr>
            <a:r>
              <a:rPr lang="de-DE" sz="2800" dirty="0" smtClean="0">
                <a:latin typeface="+mj-lt"/>
                <a:sym typeface="Wingdings" pitchFamily="2" charset="2"/>
              </a:rPr>
              <a:t>Extension</a:t>
            </a:r>
            <a:endParaRPr lang="de-DE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Baustein</a:t>
            </a:r>
            <a:br>
              <a:rPr lang="de-DE" dirty="0" smtClean="0"/>
            </a:br>
            <a:r>
              <a:rPr lang="de-DE" b="1" dirty="0" smtClean="0"/>
              <a:t>Übungsmaterial </a:t>
            </a:r>
            <a:endParaRPr lang="de-DE" b="1" dirty="0"/>
          </a:p>
        </p:txBody>
      </p:sp>
      <p:pic>
        <p:nvPicPr>
          <p:cNvPr id="6" name="Picture 2" descr="F:\DCIM\100CANON\IMG_2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229600" cy="4034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Baustein</a:t>
            </a:r>
            <a:br>
              <a:rPr lang="de-DE" dirty="0" smtClean="0"/>
            </a:br>
            <a:r>
              <a:rPr lang="de-DE" b="1" dirty="0" smtClean="0"/>
              <a:t>Spiele</a:t>
            </a:r>
            <a:endParaRPr lang="de-DE" b="1" dirty="0"/>
          </a:p>
        </p:txBody>
      </p:sp>
      <p:pic>
        <p:nvPicPr>
          <p:cNvPr id="1026" name="Picture 2" descr="C:\Users\Eva\Desktop\Sprachwerkstatt\Bilder Fortbildung\IMG_22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126091"/>
            <a:ext cx="4038600" cy="2023455"/>
          </a:xfrm>
          <a:prstGeom prst="rect">
            <a:avLst/>
          </a:prstGeom>
          <a:noFill/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038600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    </a:t>
            </a:r>
            <a:r>
              <a:rPr lang="de-DE" b="1" dirty="0" smtClean="0">
                <a:latin typeface="+mj-lt"/>
              </a:rPr>
              <a:t>diverse Spielformen zur Förderung der jeweiligen sprachlichen Struktur:</a:t>
            </a:r>
          </a:p>
          <a:p>
            <a:r>
              <a:rPr lang="de-DE" sz="2400" dirty="0" smtClean="0">
                <a:latin typeface="+mj-lt"/>
                <a:sym typeface="Wingdings" pitchFamily="2" charset="2"/>
              </a:rPr>
              <a:t>Kim-Spiele</a:t>
            </a:r>
          </a:p>
          <a:p>
            <a:r>
              <a:rPr lang="de-DE" sz="2400" dirty="0" smtClean="0">
                <a:latin typeface="+mj-lt"/>
                <a:sym typeface="Wingdings" pitchFamily="2" charset="2"/>
              </a:rPr>
              <a:t>Pantomime</a:t>
            </a:r>
          </a:p>
          <a:p>
            <a:r>
              <a:rPr lang="de-DE" sz="2400" dirty="0" smtClean="0">
                <a:latin typeface="+mj-lt"/>
                <a:sym typeface="Wingdings" pitchFamily="2" charset="2"/>
              </a:rPr>
              <a:t>Fühl-Spiele</a:t>
            </a:r>
          </a:p>
          <a:p>
            <a:r>
              <a:rPr lang="de-DE" sz="2400" dirty="0" smtClean="0">
                <a:latin typeface="+mj-lt"/>
                <a:sym typeface="Wingdings" pitchFamily="2" charset="2"/>
              </a:rPr>
              <a:t>Koffer-Packen</a:t>
            </a:r>
          </a:p>
          <a:p>
            <a:r>
              <a:rPr lang="de-DE" sz="2400" dirty="0" smtClean="0">
                <a:latin typeface="+mj-lt"/>
                <a:sym typeface="Wingdings" pitchFamily="2" charset="2"/>
              </a:rPr>
              <a:t>Würfelspiele</a:t>
            </a:r>
          </a:p>
          <a:p>
            <a:r>
              <a:rPr lang="de-DE" sz="2400" dirty="0" smtClean="0">
                <a:latin typeface="+mj-lt"/>
                <a:sym typeface="Wingdings" pitchFamily="2" charset="2"/>
              </a:rPr>
              <a:t>Wörter-Angeln</a:t>
            </a:r>
          </a:p>
          <a:p>
            <a:r>
              <a:rPr lang="de-DE" sz="2400" dirty="0" smtClean="0">
                <a:latin typeface="+mj-lt"/>
                <a:sym typeface="Wingdings" pitchFamily="2" charset="2"/>
              </a:rPr>
              <a:t>Lott</a:t>
            </a:r>
            <a:r>
              <a:rPr lang="de-DE" dirty="0" smtClean="0">
                <a:latin typeface="+mj-lt"/>
                <a:sym typeface="Wingdings" pitchFamily="2" charset="2"/>
              </a:rPr>
              <a:t>o</a:t>
            </a:r>
          </a:p>
          <a:p>
            <a:r>
              <a:rPr lang="de-DE" dirty="0" smtClean="0">
                <a:latin typeface="+mj-lt"/>
                <a:sym typeface="Wingdings" pitchFamily="2" charset="2"/>
              </a:rPr>
              <a:t>Rätsel</a:t>
            </a:r>
          </a:p>
          <a:p>
            <a:r>
              <a:rPr lang="de-DE" dirty="0" smtClean="0">
                <a:latin typeface="+mj-lt"/>
                <a:sym typeface="Wingdings" pitchFamily="2" charset="2"/>
              </a:rPr>
              <a:t>Wortschatz-</a:t>
            </a:r>
            <a:r>
              <a:rPr lang="de-DE" dirty="0" err="1" smtClean="0">
                <a:latin typeface="+mj-lt"/>
                <a:sym typeface="Wingdings" pitchFamily="2" charset="2"/>
              </a:rPr>
              <a:t>Memories</a:t>
            </a:r>
            <a:endParaRPr lang="de-DE" dirty="0" smtClean="0">
              <a:latin typeface="+mj-lt"/>
              <a:sym typeface="Wingdings" pitchFamily="2" charset="2"/>
            </a:endParaRPr>
          </a:p>
          <a:p>
            <a:r>
              <a:rPr lang="de-DE" dirty="0" smtClean="0">
                <a:latin typeface="+mj-lt"/>
                <a:sym typeface="Wingdings" pitchFamily="2" charset="2"/>
              </a:rPr>
              <a:t>etc.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Baustein</a:t>
            </a:r>
            <a:br>
              <a:rPr lang="de-DE" dirty="0" smtClean="0"/>
            </a:br>
            <a:r>
              <a:rPr lang="de-DE" b="1" dirty="0" smtClean="0"/>
              <a:t>spielerisches</a:t>
            </a:r>
            <a:r>
              <a:rPr lang="de-DE" dirty="0" smtClean="0"/>
              <a:t> </a:t>
            </a:r>
            <a:r>
              <a:rPr lang="de-DE" b="1" dirty="0" smtClean="0"/>
              <a:t>Sprachhandeln</a:t>
            </a:r>
            <a:endParaRPr lang="de-DE" b="1" dirty="0"/>
          </a:p>
        </p:txBody>
      </p:sp>
      <p:pic>
        <p:nvPicPr>
          <p:cNvPr id="2050" name="Picture 2" descr="C:\Users\Eva\Desktop\Sprachwerkstatt\Bilder Fortbildung\IMG_21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2060848"/>
            <a:ext cx="3544617" cy="4433888"/>
          </a:xfrm>
          <a:prstGeom prst="rect">
            <a:avLst/>
          </a:prstGeom>
          <a:noFill/>
        </p:spPr>
      </p:pic>
      <p:pic>
        <p:nvPicPr>
          <p:cNvPr id="2051" name="Picture 3" descr="C:\Users\Eva\Desktop\Sprachwerkstatt\Bilder Fortbildung\IMG_21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2060848"/>
            <a:ext cx="3594483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Baustein</a:t>
            </a:r>
            <a:br>
              <a:rPr lang="de-DE" dirty="0" smtClean="0"/>
            </a:br>
            <a:r>
              <a:rPr lang="de-DE" b="1" dirty="0" smtClean="0"/>
              <a:t>spielerisches</a:t>
            </a:r>
            <a:r>
              <a:rPr lang="de-DE" dirty="0" smtClean="0"/>
              <a:t> </a:t>
            </a:r>
            <a:r>
              <a:rPr lang="de-DE" b="1" dirty="0" smtClean="0"/>
              <a:t>Sprachhandeln</a:t>
            </a:r>
            <a:endParaRPr lang="de-DE" dirty="0"/>
          </a:p>
        </p:txBody>
      </p:sp>
      <p:pic>
        <p:nvPicPr>
          <p:cNvPr id="10242" name="Picture 2" descr="C:\Users\Eva\Desktop\Sprachwerkstatt\Bilder Fortbildung\IMG_21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6222"/>
            <a:ext cx="4038600" cy="3423194"/>
          </a:xfrm>
          <a:prstGeom prst="rect">
            <a:avLst/>
          </a:prstGeom>
          <a:noFill/>
        </p:spPr>
      </p:pic>
      <p:pic>
        <p:nvPicPr>
          <p:cNvPr id="3074" name="Picture 2" descr="F:\DCIM\100CANON\IMG_22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66164"/>
            <a:ext cx="4038600" cy="2543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Baustein</a:t>
            </a:r>
            <a:br>
              <a:rPr lang="de-DE" dirty="0" smtClean="0"/>
            </a:br>
            <a:r>
              <a:rPr lang="de-DE" b="1" dirty="0" smtClean="0"/>
              <a:t>Lieder/ Reime</a:t>
            </a:r>
            <a:endParaRPr lang="de-DE" b="1" dirty="0"/>
          </a:p>
        </p:txBody>
      </p:sp>
      <p:pic>
        <p:nvPicPr>
          <p:cNvPr id="1026" name="Picture 2" descr="C:\Users\Eva\Desktop\Sprachwerkstatt\Bilder Fortbildung\IMG_22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318872" cy="4433888"/>
          </a:xfrm>
          <a:prstGeom prst="rect">
            <a:avLst/>
          </a:prstGeom>
          <a:noFill/>
        </p:spPr>
      </p:pic>
      <p:pic>
        <p:nvPicPr>
          <p:cNvPr id="1028" name="Picture 4" descr="C:\Users\Eva\Desktop\Sprachwerkstatt\Bilder Fortbildung\IMG_22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448075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Modul</a:t>
            </a:r>
            <a:br>
              <a:rPr lang="de-DE" dirty="0" smtClean="0"/>
            </a:br>
            <a:r>
              <a:rPr lang="de-DE" b="1" dirty="0" smtClean="0"/>
              <a:t>Schule</a:t>
            </a:r>
            <a:endParaRPr lang="de-DE" b="1" dirty="0"/>
          </a:p>
        </p:txBody>
      </p:sp>
      <p:pic>
        <p:nvPicPr>
          <p:cNvPr id="3074" name="Picture 2" descr="C:\Users\Eva\Desktop\Sprachwerkstatt\Bilder Fortbildung\IMG_2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276872"/>
            <a:ext cx="8229600" cy="420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Konzept/ Zielsetzung</a:t>
            </a:r>
            <a:br>
              <a:rPr lang="de-DE" dirty="0" smtClean="0"/>
            </a:br>
            <a:r>
              <a:rPr lang="de-DE" dirty="0" smtClean="0"/>
              <a:t>der Sprachwerkstatt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j-lt"/>
              </a:rPr>
              <a:t>im Fokus der Arbeit in der Sprachwerkstatt steht der gesteuerte Spracherwerb für Kinder mit Förderbedarf im Bereich Deutsch als Zweitsprache</a:t>
            </a:r>
          </a:p>
          <a:p>
            <a:r>
              <a:rPr lang="de-DE" dirty="0" err="1" smtClean="0">
                <a:latin typeface="+mj-lt"/>
              </a:rPr>
              <a:t>SchülerInnen</a:t>
            </a:r>
            <a:r>
              <a:rPr lang="de-DE" dirty="0" smtClean="0">
                <a:latin typeface="+mj-lt"/>
              </a:rPr>
              <a:t> der  1. und 2. Klasse erhalten 2x wöchentlich additive Förderung in einer Kleingruppe (höchstens 5 Kinder)</a:t>
            </a:r>
          </a:p>
          <a:p>
            <a:r>
              <a:rPr lang="de-DE" dirty="0" smtClean="0">
                <a:latin typeface="+mj-lt"/>
              </a:rPr>
              <a:t>der Förderbedarf wird diagnostisch ermittelt Lise-</a:t>
            </a:r>
            <a:r>
              <a:rPr lang="de-DE" dirty="0" err="1" smtClean="0">
                <a:latin typeface="+mj-lt"/>
              </a:rPr>
              <a:t>DaZ</a:t>
            </a:r>
            <a:r>
              <a:rPr lang="de-DE" dirty="0" smtClean="0">
                <a:latin typeface="+mj-lt"/>
              </a:rPr>
              <a:t> (Schulz, P.; Tracy, R. 2011)/ Spontansprachanalysen /Cito- Ergebnisse)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Modul </a:t>
            </a:r>
            <a:br>
              <a:rPr lang="de-DE" dirty="0" smtClean="0"/>
            </a:br>
            <a:r>
              <a:rPr lang="de-DE" b="1" dirty="0" smtClean="0"/>
              <a:t>Kleidung</a:t>
            </a:r>
            <a:endParaRPr lang="de-DE" b="1" dirty="0"/>
          </a:p>
        </p:txBody>
      </p:sp>
      <p:pic>
        <p:nvPicPr>
          <p:cNvPr id="2050" name="Picture 2" descr="C:\Users\Eva\Desktop\Sprachwerkstatt\Bilder Fortbildung\IMG_2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61541"/>
            <a:ext cx="8229600" cy="3936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Modul </a:t>
            </a:r>
            <a:br>
              <a:rPr lang="de-DE" dirty="0" smtClean="0"/>
            </a:br>
            <a:r>
              <a:rPr lang="de-DE" b="1" dirty="0" smtClean="0"/>
              <a:t>Körper</a:t>
            </a:r>
            <a:endParaRPr lang="de-DE" b="1" dirty="0"/>
          </a:p>
        </p:txBody>
      </p:sp>
      <p:pic>
        <p:nvPicPr>
          <p:cNvPr id="5122" name="Picture 2" descr="C:\Users\Eva\Desktop\Sprachwerkstatt\Bilder Fortbildung\IMG_2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2204864"/>
            <a:ext cx="7153102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Modul</a:t>
            </a:r>
            <a:br>
              <a:rPr lang="de-DE" dirty="0" smtClean="0"/>
            </a:br>
            <a:r>
              <a:rPr lang="de-DE" sz="4000" b="1" dirty="0" smtClean="0"/>
              <a:t>Essen (Obst und Gemüse) und Einkaufen</a:t>
            </a:r>
            <a:endParaRPr lang="de-DE" sz="4000" b="1" dirty="0"/>
          </a:p>
        </p:txBody>
      </p:sp>
      <p:pic>
        <p:nvPicPr>
          <p:cNvPr id="6146" name="Picture 2" descr="C:\Users\Eva\Desktop\Sprachwerkstatt\Bilder Fortbildung\IMG_2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4647" y="1935321"/>
            <a:ext cx="7514705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Modul</a:t>
            </a:r>
            <a:br>
              <a:rPr lang="de-DE" dirty="0" smtClean="0"/>
            </a:br>
            <a:r>
              <a:rPr lang="de-DE" b="1" dirty="0" smtClean="0"/>
              <a:t>Im Badezimmer</a:t>
            </a:r>
            <a:endParaRPr lang="de-DE" b="1" dirty="0"/>
          </a:p>
        </p:txBody>
      </p:sp>
      <p:pic>
        <p:nvPicPr>
          <p:cNvPr id="7171" name="Picture 3" descr="C:\Users\Eva\Desktop\Sprachwerkstatt\Bilder Fortbildung\IMG_2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2204864"/>
            <a:ext cx="6583680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Literaturnachweise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>
                <a:latin typeface="+mj-lt"/>
              </a:rPr>
              <a:t>Dannenbauer</a:t>
            </a:r>
            <a:r>
              <a:rPr lang="de-DE" dirty="0" smtClean="0">
                <a:latin typeface="+mj-lt"/>
              </a:rPr>
              <a:t>, F. (2002): Grammatik. In: Baumgartner, Stephan; </a:t>
            </a:r>
            <a:r>
              <a:rPr lang="de-DE" dirty="0" err="1" smtClean="0">
                <a:latin typeface="+mj-lt"/>
              </a:rPr>
              <a:t>Füssenich</a:t>
            </a:r>
            <a:r>
              <a:rPr lang="de-DE" dirty="0" smtClean="0">
                <a:latin typeface="+mj-lt"/>
              </a:rPr>
              <a:t>, Iris (Hrsg.): Sprachtherapie mit Kindern. München: Reinhardt. S.105-161.</a:t>
            </a:r>
          </a:p>
          <a:p>
            <a:r>
              <a:rPr lang="de-DE" dirty="0" smtClean="0">
                <a:latin typeface="+mj-lt"/>
              </a:rPr>
              <a:t>Schulz, P.; Tracy, R. (2011): Linguistische </a:t>
            </a:r>
            <a:r>
              <a:rPr lang="de-DE" dirty="0" err="1" smtClean="0">
                <a:latin typeface="+mj-lt"/>
              </a:rPr>
              <a:t>Sprachstandserhebung</a:t>
            </a:r>
            <a:r>
              <a:rPr lang="de-DE" dirty="0" smtClean="0">
                <a:latin typeface="+mj-lt"/>
              </a:rPr>
              <a:t> – Deutsch als Zweitsprache (</a:t>
            </a:r>
            <a:r>
              <a:rPr lang="de-DE" dirty="0" err="1" smtClean="0">
                <a:latin typeface="+mj-lt"/>
              </a:rPr>
              <a:t>LiSe-DaZ</a:t>
            </a:r>
            <a:r>
              <a:rPr lang="de-DE" dirty="0" smtClean="0">
                <a:latin typeface="+mj-lt"/>
              </a:rPr>
              <a:t>). Göttingen: </a:t>
            </a:r>
            <a:r>
              <a:rPr lang="de-DE" dirty="0" err="1" smtClean="0">
                <a:latin typeface="+mj-lt"/>
              </a:rPr>
              <a:t>Hogrefe</a:t>
            </a:r>
            <a:r>
              <a:rPr lang="de-DE" dirty="0" smtClean="0">
                <a:latin typeface="+mj-lt"/>
              </a:rPr>
              <a:t> </a:t>
            </a:r>
          </a:p>
          <a:p>
            <a:r>
              <a:rPr lang="de-DE" dirty="0" smtClean="0">
                <a:latin typeface="+mj-lt"/>
              </a:rPr>
              <a:t>Tracy, R. (2008): Wie Kinder Sprachen lernen: Und wie wir sie dabei unterstützen können. Tübingen: Francke.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Sprachwerkstatt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   </a:t>
            </a:r>
            <a:r>
              <a:rPr lang="de-DE" dirty="0" smtClean="0">
                <a:latin typeface="+mj-lt"/>
              </a:rPr>
              <a:t>zudem fungiert die Sprachwerkstatt als Materialraum:</a:t>
            </a:r>
          </a:p>
          <a:p>
            <a:pPr>
              <a:buNone/>
            </a:pPr>
            <a:r>
              <a:rPr lang="de-DE" dirty="0" smtClean="0">
                <a:latin typeface="+mj-lt"/>
              </a:rPr>
              <a:t>   </a:t>
            </a:r>
            <a:r>
              <a:rPr lang="de-DE" dirty="0" smtClean="0">
                <a:latin typeface="+mj-lt"/>
                <a:sym typeface="Wingdings" pitchFamily="2" charset="2"/>
              </a:rPr>
              <a:t></a:t>
            </a:r>
            <a:r>
              <a:rPr lang="de-DE" dirty="0" smtClean="0">
                <a:latin typeface="+mj-lt"/>
              </a:rPr>
              <a:t>vielfältige Materialien aus allen relevanten Bereichen des Deutschunterrichts stehen sortiert zur Ausleihe für das Kollegium zur Verfügung</a:t>
            </a:r>
            <a:endParaRPr lang="de-DE" dirty="0">
              <a:latin typeface="+mj-lt"/>
            </a:endParaRPr>
          </a:p>
        </p:txBody>
      </p:sp>
      <p:pic>
        <p:nvPicPr>
          <p:cNvPr id="2050" name="Picture 2" descr="C:\Users\Eva\Desktop\Sprachwerkstatt\Bilder Fortbildung\IMG_22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94579" y="869878"/>
            <a:ext cx="3865853" cy="548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DaZ</a:t>
            </a:r>
            <a:r>
              <a:rPr lang="de-DE" dirty="0" smtClean="0"/>
              <a:t> – Sprachfördermaterialien für die Klassen </a:t>
            </a:r>
            <a:endParaRPr lang="de-DE" dirty="0"/>
          </a:p>
        </p:txBody>
      </p:sp>
      <p:pic>
        <p:nvPicPr>
          <p:cNvPr id="4098" name="Picture 2" descr="C:\Users\Eva\Desktop\Sprachwerkstatt\Bilder Fortbildung\IMG_2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160" y="2204863"/>
            <a:ext cx="6583680" cy="4248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err="1" smtClean="0"/>
              <a:t>DaZ</a:t>
            </a:r>
            <a:r>
              <a:rPr lang="de-DE" dirty="0" smtClean="0"/>
              <a:t> – Sprachfördermaterialien für die Klassen</a:t>
            </a:r>
            <a:endParaRPr lang="de-DE" dirty="0"/>
          </a:p>
        </p:txBody>
      </p:sp>
      <p:pic>
        <p:nvPicPr>
          <p:cNvPr id="6" name="Inhaltsplatzhalter 5" descr="IMG_2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732092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Materialien zur gezielten Sprachförderung</a:t>
            </a:r>
            <a:endParaRPr lang="de-DE" dirty="0"/>
          </a:p>
        </p:txBody>
      </p:sp>
      <p:pic>
        <p:nvPicPr>
          <p:cNvPr id="8194" name="Picture 2" descr="C:\Users\Eva\Desktop\Sprachwerkstatt\Bilder Fortbildung\IMG_2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348880"/>
            <a:ext cx="8229600" cy="4127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Konzeptioneller Schwerpunkt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>
                <a:latin typeface="+mj-lt"/>
                <a:sym typeface="Wingdings" pitchFamily="2" charset="2"/>
              </a:rPr>
              <a:t>d</a:t>
            </a:r>
            <a:r>
              <a:rPr lang="de-DE" dirty="0" smtClean="0">
                <a:latin typeface="+mj-lt"/>
              </a:rPr>
              <a:t>ie Sprachförderung erfolgt anhand von uns erstellten </a:t>
            </a:r>
            <a:r>
              <a:rPr lang="de-DE" b="1" dirty="0" smtClean="0">
                <a:latin typeface="+mj-lt"/>
              </a:rPr>
              <a:t>Modulen, </a:t>
            </a:r>
            <a:r>
              <a:rPr lang="de-DE" dirty="0" smtClean="0">
                <a:latin typeface="+mj-lt"/>
              </a:rPr>
              <a:t>die sukzessiv aufeinander aufbauen und aus verschiedenen </a:t>
            </a:r>
            <a:r>
              <a:rPr lang="de-DE" b="1" dirty="0" smtClean="0">
                <a:latin typeface="+mj-lt"/>
              </a:rPr>
              <a:t>Bausteinen</a:t>
            </a:r>
            <a:r>
              <a:rPr lang="de-DE" dirty="0" smtClean="0">
                <a:latin typeface="+mj-lt"/>
              </a:rPr>
              <a:t> bestehen</a:t>
            </a:r>
          </a:p>
          <a:p>
            <a:pPr>
              <a:buNone/>
            </a:pPr>
            <a:r>
              <a:rPr lang="de-DE" dirty="0" smtClean="0">
                <a:latin typeface="+mj-lt"/>
                <a:sym typeface="Wingdings" pitchFamily="2" charset="2"/>
              </a:rPr>
              <a:t>jedes Modul setzt sich aus verschiedenen </a:t>
            </a:r>
            <a:r>
              <a:rPr lang="de-DE" b="1" dirty="0" smtClean="0">
                <a:latin typeface="+mj-lt"/>
                <a:sym typeface="Wingdings" pitchFamily="2" charset="2"/>
              </a:rPr>
              <a:t>Schritten</a:t>
            </a:r>
            <a:r>
              <a:rPr lang="de-DE" dirty="0" smtClean="0">
                <a:latin typeface="+mj-lt"/>
                <a:sym typeface="Wingdings" pitchFamily="2" charset="2"/>
              </a:rPr>
              <a:t> zusammen</a:t>
            </a:r>
            <a:endParaRPr lang="de-DE" dirty="0" smtClean="0">
              <a:latin typeface="+mj-lt"/>
            </a:endParaRPr>
          </a:p>
          <a:p>
            <a:pPr>
              <a:buNone/>
            </a:pPr>
            <a:r>
              <a:rPr lang="de-DE" b="1" dirty="0" smtClean="0">
                <a:latin typeface="+mj-lt"/>
                <a:sym typeface="Wingdings" pitchFamily="2" charset="2"/>
              </a:rPr>
              <a:t></a:t>
            </a:r>
            <a:r>
              <a:rPr lang="de-DE" dirty="0" smtClean="0">
                <a:latin typeface="+mj-lt"/>
                <a:sym typeface="Wingdings" pitchFamily="2" charset="2"/>
              </a:rPr>
              <a:t>für jeden Schritt steht ein detaillierter „Fahrplan“ zur Verfügung, um eine verbindliche Durchführung zu gewährleisten</a:t>
            </a:r>
          </a:p>
        </p:txBody>
      </p:sp>
      <p:pic>
        <p:nvPicPr>
          <p:cNvPr id="3074" name="Picture 2" descr="C:\Users\Eva\Desktop\Sprachwerkstatt\Bilder Fortbildung\IMG_21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1484784"/>
            <a:ext cx="3393388" cy="48699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Bausteine der Module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Autofit/>
          </a:bodyPr>
          <a:lstStyle/>
          <a:p>
            <a:r>
              <a:rPr lang="de-DE" sz="2400" dirty="0" smtClean="0">
                <a:latin typeface="+mj-lt"/>
              </a:rPr>
              <a:t>Themenfelder mit lebensweltlichem Bezug und zugehörigem Wortschatz</a:t>
            </a:r>
          </a:p>
          <a:p>
            <a:r>
              <a:rPr lang="de-DE" sz="2400" dirty="0" smtClean="0">
                <a:latin typeface="+mj-lt"/>
              </a:rPr>
              <a:t>Erzählen und dialogisches Vorlesen unterstützt durch Bilderbücher/Geschichten/</a:t>
            </a:r>
            <a:r>
              <a:rPr lang="de-DE" sz="2400" dirty="0" err="1" smtClean="0">
                <a:latin typeface="+mj-lt"/>
              </a:rPr>
              <a:t>Kamishibai</a:t>
            </a:r>
            <a:r>
              <a:rPr lang="de-DE" sz="2400" dirty="0" smtClean="0">
                <a:latin typeface="+mj-lt"/>
              </a:rPr>
              <a:t>-Bildkarten/Handpuppen </a:t>
            </a:r>
          </a:p>
          <a:p>
            <a:r>
              <a:rPr lang="de-DE" sz="2400" dirty="0" smtClean="0">
                <a:latin typeface="+mj-lt"/>
              </a:rPr>
              <a:t>Aufbau der Module entlang einer grammatischen Progression</a:t>
            </a:r>
          </a:p>
          <a:p>
            <a:r>
              <a:rPr lang="de-DE" sz="2400" dirty="0" smtClean="0">
                <a:latin typeface="+mj-lt"/>
              </a:rPr>
              <a:t>aktiver Sprachgebrauch mit Hilfe von Spielen und Übungsmaterialien (Realien, Figuren, Puppen, Puppenmöbel, Puppenkleidung, Fotos, Bilder)  </a:t>
            </a:r>
          </a:p>
          <a:p>
            <a:r>
              <a:rPr lang="de-DE" sz="2400" dirty="0" smtClean="0">
                <a:latin typeface="+mj-lt"/>
              </a:rPr>
              <a:t>spielerisches Sprachhandeln (Einkaufsladen, Puppenhaus, Spielküche, Hand-und Fingerpuppen, Tierfiguren)</a:t>
            </a:r>
          </a:p>
          <a:p>
            <a:r>
              <a:rPr lang="de-DE" sz="2400" dirty="0" smtClean="0">
                <a:latin typeface="+mj-lt"/>
              </a:rPr>
              <a:t>Stärkung von Sprachrhy</a:t>
            </a:r>
            <a:r>
              <a:rPr lang="de-DE" sz="2500" dirty="0" smtClean="0">
                <a:latin typeface="+mj-lt"/>
              </a:rPr>
              <a:t>thmus und  Sprachgefühl durch Lieder/ Reime</a:t>
            </a:r>
            <a:endParaRPr lang="de-DE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Baustein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b="1" dirty="0" smtClean="0"/>
              <a:t>Themenfelder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>
                <a:latin typeface="+mj-lt"/>
              </a:rPr>
              <a:t>Schule</a:t>
            </a:r>
          </a:p>
          <a:p>
            <a:r>
              <a:rPr lang="de-DE" dirty="0" smtClean="0">
                <a:latin typeface="+mj-lt"/>
              </a:rPr>
              <a:t>Kleidung</a:t>
            </a:r>
          </a:p>
          <a:p>
            <a:r>
              <a:rPr lang="de-DE" dirty="0" smtClean="0">
                <a:latin typeface="+mj-lt"/>
              </a:rPr>
              <a:t>Körper </a:t>
            </a:r>
          </a:p>
          <a:p>
            <a:r>
              <a:rPr lang="de-DE" dirty="0" smtClean="0">
                <a:latin typeface="+mj-lt"/>
              </a:rPr>
              <a:t>Krank sein</a:t>
            </a:r>
          </a:p>
          <a:p>
            <a:r>
              <a:rPr lang="de-DE" dirty="0" smtClean="0">
                <a:latin typeface="+mj-lt"/>
              </a:rPr>
              <a:t>Essen (Obst und Gemüse) und Einkaufen</a:t>
            </a:r>
          </a:p>
          <a:p>
            <a:r>
              <a:rPr lang="de-DE" dirty="0" smtClean="0">
                <a:latin typeface="+mj-lt"/>
              </a:rPr>
              <a:t>Freundschaft/Tiere und ihre Eigenschaften</a:t>
            </a:r>
          </a:p>
          <a:p>
            <a:r>
              <a:rPr lang="de-DE" dirty="0" smtClean="0">
                <a:latin typeface="+mj-lt"/>
              </a:rPr>
              <a:t>Sommer (Wasser/zum Baden gehen)</a:t>
            </a:r>
          </a:p>
          <a:p>
            <a:r>
              <a:rPr lang="de-DE" dirty="0" smtClean="0">
                <a:latin typeface="+mj-lt"/>
              </a:rPr>
              <a:t>Badezimmer</a:t>
            </a:r>
          </a:p>
          <a:p>
            <a:r>
              <a:rPr lang="de-DE" dirty="0" smtClean="0">
                <a:latin typeface="+mj-lt"/>
              </a:rPr>
              <a:t>Wohnen</a:t>
            </a:r>
          </a:p>
          <a:p>
            <a:r>
              <a:rPr lang="de-DE" dirty="0" smtClean="0">
                <a:latin typeface="+mj-lt"/>
              </a:rPr>
              <a:t>Gefühle</a:t>
            </a:r>
          </a:p>
          <a:p>
            <a:r>
              <a:rPr lang="de-DE" dirty="0" smtClean="0">
                <a:latin typeface="+mj-lt"/>
              </a:rPr>
              <a:t>Freizeit: Hobbys/Interessen/ Familie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477</Words>
  <Application>Microsoft Office PowerPoint</Application>
  <PresentationFormat>Bildschirmpräsentation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Hyperion</vt:lpstr>
      <vt:lpstr> Die Sprachwerkstatt  der GTS Andernacher Straße</vt:lpstr>
      <vt:lpstr>Konzept/ Zielsetzung der Sprachwerkstatt</vt:lpstr>
      <vt:lpstr>Sprachwerkstatt</vt:lpstr>
      <vt:lpstr>        DaZ – Sprachfördermaterialien für die Klassen </vt:lpstr>
      <vt:lpstr>DaZ – Sprachfördermaterialien für die Klassen</vt:lpstr>
      <vt:lpstr>Materialien zur gezielten Sprachförderung</vt:lpstr>
      <vt:lpstr>     Konzeptioneller Schwerpunkt </vt:lpstr>
      <vt:lpstr>Bausteine der Module</vt:lpstr>
      <vt:lpstr>Baustein  Themenfelder</vt:lpstr>
      <vt:lpstr>Baustein Erzählen und dialogisches Vorlesen unterstützt durch Bilderbücher/ Geschichten/Kamishibai-Bildkarten/Handpuppen</vt:lpstr>
      <vt:lpstr>Baustein  Erzählen und dialogisches Vorlesen unterstützt durch Bilderbücher/ Geschichten/Kamishibai-Bildkarten</vt:lpstr>
      <vt:lpstr>Baustein grammatische Progression  (Zweit)spracherwerbstheoretische Fundierung</vt:lpstr>
      <vt:lpstr>Modellierungstechniken               nach Dannenbauer (2002) </vt:lpstr>
      <vt:lpstr>Baustein Übungsmaterial </vt:lpstr>
      <vt:lpstr>Baustein Spiele</vt:lpstr>
      <vt:lpstr>Baustein spielerisches Sprachhandeln</vt:lpstr>
      <vt:lpstr>Baustein spielerisches Sprachhandeln</vt:lpstr>
      <vt:lpstr>Baustein Lieder/ Reime</vt:lpstr>
      <vt:lpstr>Modul Schule</vt:lpstr>
      <vt:lpstr>Modul  Kleidung</vt:lpstr>
      <vt:lpstr>Modul  Körper</vt:lpstr>
      <vt:lpstr>Modul Essen (Obst und Gemüse) und Einkaufen</vt:lpstr>
      <vt:lpstr>Modul Im Badezimmer</vt:lpstr>
      <vt:lpstr>Literaturnachweise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Eva</dc:creator>
  <cp:lastModifiedBy>e.zabel2</cp:lastModifiedBy>
  <cp:revision>91</cp:revision>
  <dcterms:created xsi:type="dcterms:W3CDTF">2018-11-08T18:22:15Z</dcterms:created>
  <dcterms:modified xsi:type="dcterms:W3CDTF">2018-11-15T12:18:01Z</dcterms:modified>
</cp:coreProperties>
</file>