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303" r:id="rId6"/>
    <p:sldId id="306" r:id="rId7"/>
    <p:sldId id="260" r:id="rId8"/>
    <p:sldId id="261" r:id="rId9"/>
    <p:sldId id="305" r:id="rId10"/>
    <p:sldId id="262" r:id="rId11"/>
    <p:sldId id="263" r:id="rId12"/>
    <p:sldId id="307" r:id="rId13"/>
    <p:sldId id="269" r:id="rId14"/>
    <p:sldId id="309" r:id="rId15"/>
    <p:sldId id="308" r:id="rId16"/>
    <p:sldId id="270" r:id="rId17"/>
    <p:sldId id="310" r:id="rId18"/>
    <p:sldId id="313" r:id="rId19"/>
    <p:sldId id="274" r:id="rId20"/>
    <p:sldId id="276" r:id="rId21"/>
    <p:sldId id="277" r:id="rId22"/>
    <p:sldId id="278" r:id="rId23"/>
    <p:sldId id="311" r:id="rId24"/>
    <p:sldId id="280" r:id="rId25"/>
    <p:sldId id="314" r:id="rId26"/>
    <p:sldId id="282" r:id="rId27"/>
    <p:sldId id="283" r:id="rId28"/>
    <p:sldId id="304" r:id="rId29"/>
    <p:sldId id="284" r:id="rId30"/>
    <p:sldId id="285" r:id="rId31"/>
    <p:sldId id="286" r:id="rId32"/>
    <p:sldId id="287" r:id="rId33"/>
    <p:sldId id="288" r:id="rId34"/>
    <p:sldId id="290" r:id="rId35"/>
    <p:sldId id="289" r:id="rId36"/>
    <p:sldId id="291" r:id="rId37"/>
    <p:sldId id="292" r:id="rId38"/>
    <p:sldId id="294" r:id="rId39"/>
    <p:sldId id="300" r:id="rId40"/>
    <p:sldId id="295" r:id="rId41"/>
    <p:sldId id="296" r:id="rId42"/>
    <p:sldId id="297" r:id="rId43"/>
    <p:sldId id="298" r:id="rId44"/>
    <p:sldId id="299" r:id="rId45"/>
  </p:sldIdLst>
  <p:sldSz cx="9144000" cy="6858000" type="screen4x3"/>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3" autoAdjust="0"/>
    <p:restoredTop sz="95514" autoAdjust="0"/>
  </p:normalViewPr>
  <p:slideViewPr>
    <p:cSldViewPr>
      <p:cViewPr varScale="1">
        <p:scale>
          <a:sx n="70" d="100"/>
          <a:sy n="70" d="100"/>
        </p:scale>
        <p:origin x="1122" y="66"/>
      </p:cViewPr>
      <p:guideLst>
        <p:guide orient="horz" pos="2160"/>
        <p:guide pos="2880"/>
      </p:guideLst>
    </p:cSldViewPr>
  </p:slideViewPr>
  <p:outlineViewPr>
    <p:cViewPr varScale="1">
      <p:scale>
        <a:sx n="170" d="200"/>
        <a:sy n="170" d="200"/>
      </p:scale>
      <p:origin x="0" y="2118"/>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862" cy="497333"/>
          </a:xfrm>
          <a:prstGeom prst="rect">
            <a:avLst/>
          </a:prstGeom>
        </p:spPr>
        <p:txBody>
          <a:bodyPr vert="horz" lIns="91432" tIns="45716" rIns="91432" bIns="45716" rtlCol="0"/>
          <a:lstStyle>
            <a:lvl1pPr algn="l">
              <a:defRPr sz="1200">
                <a:latin typeface="Arial" charset="0"/>
              </a:defRPr>
            </a:lvl1pPr>
          </a:lstStyle>
          <a:p>
            <a:pPr>
              <a:defRPr/>
            </a:pPr>
            <a:endParaRPr lang="de-DE"/>
          </a:p>
        </p:txBody>
      </p:sp>
      <p:sp>
        <p:nvSpPr>
          <p:cNvPr id="3" name="Datumsplatzhalter 2"/>
          <p:cNvSpPr>
            <a:spLocks noGrp="1"/>
          </p:cNvSpPr>
          <p:nvPr>
            <p:ph type="dt" sz="quarter" idx="1"/>
          </p:nvPr>
        </p:nvSpPr>
        <p:spPr>
          <a:xfrm>
            <a:off x="3850294" y="1"/>
            <a:ext cx="2945862" cy="497333"/>
          </a:xfrm>
          <a:prstGeom prst="rect">
            <a:avLst/>
          </a:prstGeom>
        </p:spPr>
        <p:txBody>
          <a:bodyPr vert="horz" lIns="91432" tIns="45716" rIns="91432" bIns="45716" rtlCol="0"/>
          <a:lstStyle>
            <a:lvl1pPr algn="r">
              <a:defRPr sz="1200">
                <a:latin typeface="Arial" charset="0"/>
              </a:defRPr>
            </a:lvl1pPr>
          </a:lstStyle>
          <a:p>
            <a:pPr>
              <a:defRPr/>
            </a:pPr>
            <a:fld id="{2622B5DA-78A2-49A4-9E3D-C6F16C2490EA}" type="datetimeFigureOut">
              <a:rPr lang="de-DE"/>
              <a:pPr>
                <a:defRPr/>
              </a:pPr>
              <a:t>03.11.2022</a:t>
            </a:fld>
            <a:endParaRPr lang="de-DE"/>
          </a:p>
        </p:txBody>
      </p:sp>
      <p:sp>
        <p:nvSpPr>
          <p:cNvPr id="4" name="Fußzeilenplatzhalter 3"/>
          <p:cNvSpPr>
            <a:spLocks noGrp="1"/>
          </p:cNvSpPr>
          <p:nvPr>
            <p:ph type="ftr" sz="quarter" idx="2"/>
          </p:nvPr>
        </p:nvSpPr>
        <p:spPr>
          <a:xfrm>
            <a:off x="0" y="9427766"/>
            <a:ext cx="2945862" cy="497332"/>
          </a:xfrm>
          <a:prstGeom prst="rect">
            <a:avLst/>
          </a:prstGeom>
        </p:spPr>
        <p:txBody>
          <a:bodyPr vert="horz" lIns="91432" tIns="45716" rIns="91432" bIns="45716" rtlCol="0" anchor="b"/>
          <a:lstStyle>
            <a:lvl1pPr algn="l">
              <a:defRPr sz="1200">
                <a:latin typeface="Arial" charset="0"/>
              </a:defRPr>
            </a:lvl1pPr>
          </a:lstStyle>
          <a:p>
            <a:pPr>
              <a:defRPr/>
            </a:pPr>
            <a:endParaRPr lang="de-DE"/>
          </a:p>
        </p:txBody>
      </p:sp>
      <p:sp>
        <p:nvSpPr>
          <p:cNvPr id="5" name="Foliennummernplatzhalter 4"/>
          <p:cNvSpPr>
            <a:spLocks noGrp="1"/>
          </p:cNvSpPr>
          <p:nvPr>
            <p:ph type="sldNum" sz="quarter" idx="3"/>
          </p:nvPr>
        </p:nvSpPr>
        <p:spPr>
          <a:xfrm>
            <a:off x="3850294" y="9427766"/>
            <a:ext cx="2945862" cy="497332"/>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pPr>
              <a:defRPr/>
            </a:pPr>
            <a:fld id="{216E88BF-0AE0-4304-9C05-ECEA38F634BA}"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797675" cy="99266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2" tIns="45721" rIns="91442" bIns="45721" anchor="ctr"/>
          <a:lstStyle/>
          <a:p>
            <a:pPr>
              <a:buClr>
                <a:srgbClr val="000000"/>
              </a:buClr>
              <a:buSzPct val="100000"/>
              <a:buFont typeface="Times New Roman" panose="02020603050405020304" pitchFamily="18" charset="0"/>
              <a:buNone/>
            </a:pPr>
            <a:endParaRPr lang="de-DE" altLang="de-DE"/>
          </a:p>
        </p:txBody>
      </p:sp>
      <p:sp>
        <p:nvSpPr>
          <p:cNvPr id="2051" name="AutoShape 2"/>
          <p:cNvSpPr>
            <a:spLocks noChangeArrowheads="1"/>
          </p:cNvSpPr>
          <p:nvPr/>
        </p:nvSpPr>
        <p:spPr bwMode="auto">
          <a:xfrm>
            <a:off x="0" y="0"/>
            <a:ext cx="6799196" cy="9928177"/>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2" tIns="45721" rIns="91442" bIns="45721" anchor="ctr"/>
          <a:lstStyle/>
          <a:p>
            <a:pPr>
              <a:buClr>
                <a:srgbClr val="000000"/>
              </a:buClr>
              <a:buSzPct val="100000"/>
              <a:buFont typeface="Times New Roman" panose="02020603050405020304" pitchFamily="18" charset="0"/>
              <a:buNone/>
            </a:pPr>
            <a:endParaRPr lang="de-DE" altLang="de-DE"/>
          </a:p>
        </p:txBody>
      </p:sp>
      <p:sp>
        <p:nvSpPr>
          <p:cNvPr id="2052" name="AutoShape 3"/>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2" tIns="45721" rIns="91442" bIns="45721" anchor="ctr"/>
          <a:lstStyle/>
          <a:p>
            <a:pPr>
              <a:buClr>
                <a:srgbClr val="000000"/>
              </a:buClr>
              <a:buSzPct val="100000"/>
              <a:buFont typeface="Times New Roman" panose="02020603050405020304" pitchFamily="18" charset="0"/>
              <a:buNone/>
            </a:pPr>
            <a:endParaRPr lang="de-DE" altLang="de-DE"/>
          </a:p>
        </p:txBody>
      </p:sp>
      <p:sp>
        <p:nvSpPr>
          <p:cNvPr id="2053" name="AutoShape 4"/>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2" tIns="45721" rIns="91442" bIns="45721" anchor="ctr"/>
          <a:lstStyle/>
          <a:p>
            <a:pPr>
              <a:buClr>
                <a:srgbClr val="000000"/>
              </a:buClr>
              <a:buSzPct val="100000"/>
              <a:buFont typeface="Times New Roman" panose="02020603050405020304" pitchFamily="18" charset="0"/>
              <a:buNone/>
            </a:pPr>
            <a:endParaRPr lang="de-DE" altLang="de-DE"/>
          </a:p>
        </p:txBody>
      </p:sp>
      <p:sp>
        <p:nvSpPr>
          <p:cNvPr id="2054" name="AutoShape 5"/>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2" tIns="45721" rIns="91442" bIns="45721" anchor="ctr"/>
          <a:lstStyle/>
          <a:p>
            <a:pPr>
              <a:buClr>
                <a:srgbClr val="000000"/>
              </a:buClr>
              <a:buSzPct val="100000"/>
              <a:buFont typeface="Times New Roman" panose="02020603050405020304" pitchFamily="18" charset="0"/>
              <a:buNone/>
            </a:pPr>
            <a:endParaRPr lang="de-DE" altLang="de-DE"/>
          </a:p>
        </p:txBody>
      </p:sp>
      <p:sp>
        <p:nvSpPr>
          <p:cNvPr id="2055" name="AutoShape 6"/>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2" tIns="45721" rIns="91442" bIns="45721" anchor="ctr"/>
          <a:lstStyle/>
          <a:p>
            <a:pPr>
              <a:buClr>
                <a:srgbClr val="000000"/>
              </a:buClr>
              <a:buSzPct val="100000"/>
              <a:buFont typeface="Times New Roman" panose="02020603050405020304" pitchFamily="18" charset="0"/>
              <a:buNone/>
            </a:pPr>
            <a:endParaRPr lang="de-DE" altLang="de-DE"/>
          </a:p>
        </p:txBody>
      </p:sp>
      <p:sp>
        <p:nvSpPr>
          <p:cNvPr id="2056" name="Text Box 7"/>
          <p:cNvSpPr txBox="1">
            <a:spLocks noChangeArrowheads="1"/>
          </p:cNvSpPr>
          <p:nvPr/>
        </p:nvSpPr>
        <p:spPr bwMode="auto">
          <a:xfrm>
            <a:off x="0" y="1"/>
            <a:ext cx="2942822" cy="497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2" tIns="45721" rIns="91442" bIns="45721" anchor="ctr"/>
          <a:lstStyle/>
          <a:p>
            <a:pPr>
              <a:buClr>
                <a:srgbClr val="000000"/>
              </a:buClr>
              <a:buSzPct val="100000"/>
              <a:buFont typeface="Times New Roman" panose="02020603050405020304" pitchFamily="18" charset="0"/>
              <a:buNone/>
            </a:pPr>
            <a:endParaRPr lang="de-DE" altLang="de-DE"/>
          </a:p>
        </p:txBody>
      </p:sp>
      <p:sp>
        <p:nvSpPr>
          <p:cNvPr id="2" name="Rectangle 8"/>
          <p:cNvSpPr>
            <a:spLocks noGrp="1" noChangeArrowheads="1"/>
          </p:cNvSpPr>
          <p:nvPr>
            <p:ph type="dt"/>
          </p:nvPr>
        </p:nvSpPr>
        <p:spPr bwMode="auto">
          <a:xfrm>
            <a:off x="3851814" y="0"/>
            <a:ext cx="2933701" cy="488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02" tIns="47521" rIns="95402" bIns="47521" numCol="1" anchor="t" anchorCtr="0" compatLnSpc="1">
            <a:prstTxWarp prst="textNoShape">
              <a:avLst/>
            </a:prstTxWarp>
          </a:bodyPr>
          <a:lstStyle>
            <a:lvl1pPr algn="r" eaLnBrk="1" hangingPunct="1">
              <a:buClrTx/>
              <a:buSzPct val="100000"/>
              <a:buFontTx/>
              <a:buNone/>
              <a:tabLst>
                <a:tab pos="0" algn="l"/>
                <a:tab pos="447684" algn="l"/>
                <a:tab pos="896955" algn="l"/>
                <a:tab pos="1346226" algn="l"/>
                <a:tab pos="1795497" algn="l"/>
                <a:tab pos="2244766" algn="l"/>
                <a:tab pos="2694038" algn="l"/>
                <a:tab pos="3143309" algn="l"/>
                <a:tab pos="3592580" algn="l"/>
                <a:tab pos="4041850" algn="l"/>
                <a:tab pos="4491122" algn="l"/>
                <a:tab pos="4940393" algn="l"/>
                <a:tab pos="5389664" algn="l"/>
                <a:tab pos="5838934" algn="l"/>
                <a:tab pos="6288206" algn="l"/>
                <a:tab pos="6737476" algn="l"/>
                <a:tab pos="7186748" algn="l"/>
                <a:tab pos="7636019" algn="l"/>
                <a:tab pos="8085289" algn="l"/>
                <a:tab pos="8534559" algn="l"/>
                <a:tab pos="8983831" algn="l"/>
              </a:tabLst>
              <a:defRPr sz="1300">
                <a:solidFill>
                  <a:srgbClr val="000000"/>
                </a:solidFill>
                <a:latin typeface="Calibri" panose="020F0502020204030204" pitchFamily="34" charset="0"/>
                <a:ea typeface="Microsoft YaHei" panose="020B0503020204020204" pitchFamily="34" charset="-122"/>
              </a:defRPr>
            </a:lvl1pPr>
          </a:lstStyle>
          <a:p>
            <a:pPr>
              <a:defRPr/>
            </a:pPr>
            <a:r>
              <a:rPr lang="de-DE" altLang="de-DE"/>
              <a:t>23.10.13</a:t>
            </a:r>
          </a:p>
        </p:txBody>
      </p:sp>
      <p:sp>
        <p:nvSpPr>
          <p:cNvPr id="2058" name="Rectangle 9"/>
          <p:cNvSpPr>
            <a:spLocks noGrp="1" noRot="1" noChangeAspect="1" noChangeArrowheads="1"/>
          </p:cNvSpPr>
          <p:nvPr>
            <p:ph type="sldImg"/>
          </p:nvPr>
        </p:nvSpPr>
        <p:spPr bwMode="auto">
          <a:xfrm>
            <a:off x="920750" y="744538"/>
            <a:ext cx="4948238" cy="371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10"/>
          <p:cNvSpPr>
            <a:spLocks noGrp="1" noChangeArrowheads="1"/>
          </p:cNvSpPr>
          <p:nvPr>
            <p:ph type="body"/>
          </p:nvPr>
        </p:nvSpPr>
        <p:spPr bwMode="auto">
          <a:xfrm>
            <a:off x="680984" y="4713113"/>
            <a:ext cx="5425068" cy="4460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noProof="0"/>
          </a:p>
        </p:txBody>
      </p:sp>
      <p:sp>
        <p:nvSpPr>
          <p:cNvPr id="2060" name="Text Box 11"/>
          <p:cNvSpPr txBox="1">
            <a:spLocks noChangeArrowheads="1"/>
          </p:cNvSpPr>
          <p:nvPr/>
        </p:nvSpPr>
        <p:spPr bwMode="auto">
          <a:xfrm>
            <a:off x="0" y="9427766"/>
            <a:ext cx="2942822" cy="497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2" tIns="45721" rIns="91442" bIns="45721" anchor="ctr"/>
          <a:lstStyle/>
          <a:p>
            <a:pPr>
              <a:buClr>
                <a:srgbClr val="000000"/>
              </a:buClr>
              <a:buSzPct val="100000"/>
              <a:buFont typeface="Times New Roman" panose="02020603050405020304" pitchFamily="18" charset="0"/>
              <a:buNone/>
            </a:pPr>
            <a:endParaRPr lang="de-DE" altLang="de-DE"/>
          </a:p>
        </p:txBody>
      </p:sp>
      <p:sp>
        <p:nvSpPr>
          <p:cNvPr id="4" name="Rectangle 12"/>
          <p:cNvSpPr>
            <a:spLocks noGrp="1" noChangeArrowheads="1"/>
          </p:cNvSpPr>
          <p:nvPr>
            <p:ph type="sldNum"/>
          </p:nvPr>
        </p:nvSpPr>
        <p:spPr bwMode="auto">
          <a:xfrm>
            <a:off x="3851814" y="9427766"/>
            <a:ext cx="2933701" cy="488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02" tIns="47521" rIns="95402" bIns="47521" numCol="1" anchor="b" anchorCtr="0" compatLnSpc="1">
            <a:prstTxWarp prst="textNoShape">
              <a:avLst/>
            </a:prstTxWarp>
          </a:bodyPr>
          <a:lstStyle>
            <a:lvl1pPr algn="r" eaLnBrk="1" hangingPunct="1">
              <a:buSzPct val="100000"/>
              <a:tabLst>
                <a:tab pos="0" algn="l"/>
                <a:tab pos="447638" algn="l"/>
                <a:tab pos="896866" algn="l"/>
                <a:tab pos="1346091" algn="l"/>
                <a:tab pos="1795317" algn="l"/>
                <a:tab pos="2244543" algn="l"/>
                <a:tab pos="2693769" algn="l"/>
                <a:tab pos="3142994" algn="l"/>
                <a:tab pos="3592221" algn="l"/>
                <a:tab pos="4041447" algn="l"/>
                <a:tab pos="4490673" algn="l"/>
                <a:tab pos="4939899" algn="l"/>
                <a:tab pos="5389125" algn="l"/>
                <a:tab pos="5838350" algn="l"/>
                <a:tab pos="6287577" algn="l"/>
                <a:tab pos="6736803" algn="l"/>
                <a:tab pos="7186029" algn="l"/>
                <a:tab pos="7635255" algn="l"/>
                <a:tab pos="8084481" algn="l"/>
                <a:tab pos="8533706" algn="l"/>
                <a:tab pos="8982932" algn="l"/>
              </a:tabLst>
              <a:defRPr sz="1300">
                <a:solidFill>
                  <a:srgbClr val="000000"/>
                </a:solidFill>
                <a:latin typeface="Calibri" panose="020F0502020204030204" pitchFamily="34" charset="0"/>
              </a:defRPr>
            </a:lvl1pPr>
          </a:lstStyle>
          <a:p>
            <a:pPr>
              <a:defRPr/>
            </a:pPr>
            <a:fld id="{D1011760-85BB-4299-9CC2-86BA3ED2F58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12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A22C3401-4C94-4D67-AC5D-2C369D6D534C}" type="slidenum">
              <a:rPr lang="de-DE" altLang="de-DE" sz="1300">
                <a:latin typeface="Calibri" panose="020F0502020204030204" pitchFamily="34" charset="0"/>
              </a:rPr>
              <a:pPr>
                <a:spcBef>
                  <a:spcPct val="0"/>
                </a:spcBef>
                <a:buClrTx/>
                <a:buFontTx/>
                <a:buNone/>
              </a:pPr>
              <a:t>1</a:t>
            </a:fld>
            <a:endParaRPr lang="de-DE" altLang="de-DE" sz="1300">
              <a:latin typeface="Calibri" panose="020F0502020204030204" pitchFamily="34" charset="0"/>
            </a:endParaRPr>
          </a:p>
        </p:txBody>
      </p:sp>
      <p:sp>
        <p:nvSpPr>
          <p:cNvPr id="5124"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5"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021B4C3-9F2B-4B2D-8F32-8858ACFA1206}"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26"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7"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2D6E6C8-6119-4940-8E95-DDDE24A7C2F2}"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28"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9"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EFE6D5E-8968-4B54-B6A3-581AEB54E2B3}"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30"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31"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45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8C24F274-F8C4-41B7-9385-D8CDB800C949}" type="slidenum">
              <a:rPr lang="de-DE" altLang="de-DE" sz="1300">
                <a:latin typeface="Calibri" panose="020F0502020204030204" pitchFamily="34" charset="0"/>
              </a:rPr>
              <a:pPr>
                <a:spcBef>
                  <a:spcPct val="0"/>
                </a:spcBef>
                <a:buClrTx/>
                <a:buFontTx/>
                <a:buNone/>
              </a:pPr>
              <a:t>11</a:t>
            </a:fld>
            <a:endParaRPr lang="de-DE" altLang="de-DE" sz="1300">
              <a:latin typeface="Calibri" panose="020F0502020204030204" pitchFamily="34" charset="0"/>
            </a:endParaRPr>
          </a:p>
        </p:txBody>
      </p:sp>
      <p:sp>
        <p:nvSpPr>
          <p:cNvPr id="24580"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1"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02325BE-9F82-438A-A211-ACF71499787F}"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2"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3"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302743-CF65-42FE-B4DC-7A1FFD1E8C63}"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4"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5"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A0FF60-247C-49B9-B7E6-4393F0761B03}"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6"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7"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45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8C24F274-F8C4-41B7-9385-D8CDB800C949}" type="slidenum">
              <a:rPr lang="de-DE" altLang="de-DE" sz="1300">
                <a:latin typeface="Calibri" panose="020F0502020204030204" pitchFamily="34" charset="0"/>
              </a:rPr>
              <a:pPr>
                <a:spcBef>
                  <a:spcPct val="0"/>
                </a:spcBef>
                <a:buClrTx/>
                <a:buFontTx/>
                <a:buNone/>
              </a:pPr>
              <a:t>12</a:t>
            </a:fld>
            <a:endParaRPr lang="de-DE" altLang="de-DE" sz="1300">
              <a:latin typeface="Calibri" panose="020F0502020204030204" pitchFamily="34" charset="0"/>
            </a:endParaRPr>
          </a:p>
        </p:txBody>
      </p:sp>
      <p:sp>
        <p:nvSpPr>
          <p:cNvPr id="24580"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1"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02325BE-9F82-438A-A211-ACF71499787F}"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2"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3"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302743-CF65-42FE-B4DC-7A1FFD1E8C63}"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4"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5"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A0FF60-247C-49B9-B7E6-4393F0761B03}"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6"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7"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12545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a:latin typeface="Calibri" panose="020F0502020204030204" pitchFamily="34" charset="0"/>
              </a:rPr>
              <a:pPr>
                <a:spcBef>
                  <a:spcPct val="0"/>
                </a:spcBef>
                <a:buClrTx/>
                <a:buFontTx/>
                <a:buNone/>
              </a:pPr>
              <a:t>13</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a:latin typeface="Calibri" panose="020F0502020204030204" pitchFamily="34" charset="0"/>
              </a:rPr>
              <a:pPr>
                <a:spcBef>
                  <a:spcPct val="0"/>
                </a:spcBef>
                <a:buClrTx/>
                <a:buFontTx/>
                <a:buNone/>
              </a:pPr>
              <a:t>14</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226879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a:latin typeface="Calibri" panose="020F0502020204030204" pitchFamily="34" charset="0"/>
              </a:rPr>
              <a:pPr>
                <a:spcBef>
                  <a:spcPct val="0"/>
                </a:spcBef>
                <a:buClrTx/>
                <a:buFontTx/>
                <a:buNone/>
              </a:pPr>
              <a:t>15</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47912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891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D5E95ECA-6B9D-49FA-AA84-6021CD589E2A}" type="slidenum">
              <a:rPr lang="de-DE" altLang="de-DE" sz="1300">
                <a:latin typeface="Calibri" panose="020F0502020204030204" pitchFamily="34" charset="0"/>
              </a:rPr>
              <a:pPr>
                <a:spcBef>
                  <a:spcPct val="0"/>
                </a:spcBef>
                <a:buClrTx/>
                <a:buFontTx/>
                <a:buNone/>
              </a:pPr>
              <a:t>16</a:t>
            </a:fld>
            <a:endParaRPr lang="de-DE" altLang="de-DE" sz="1300">
              <a:latin typeface="Calibri" panose="020F0502020204030204" pitchFamily="34" charset="0"/>
            </a:endParaRPr>
          </a:p>
        </p:txBody>
      </p:sp>
      <p:sp>
        <p:nvSpPr>
          <p:cNvPr id="38916"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17"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3AF688-9DBA-4720-850D-C220A7C27802}"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18"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19"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ECC8762-CDC2-4A13-BDE3-9B1649BE392A}"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20"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21"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78B7B9-15B7-4696-96AB-DFB9583106B6}"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22"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23"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4710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7EB36F44-378E-45B3-A5DF-D7F80EC39BA4}" type="slidenum">
              <a:rPr lang="de-DE" altLang="de-DE" sz="1300">
                <a:latin typeface="Calibri" panose="020F0502020204030204" pitchFamily="34" charset="0"/>
              </a:rPr>
              <a:pPr>
                <a:spcBef>
                  <a:spcPct val="0"/>
                </a:spcBef>
                <a:buClrTx/>
                <a:buFontTx/>
                <a:buNone/>
              </a:pPr>
              <a:t>19</a:t>
            </a:fld>
            <a:endParaRPr lang="de-DE" altLang="de-DE" sz="1300">
              <a:latin typeface="Calibri" panose="020F0502020204030204" pitchFamily="34" charset="0"/>
            </a:endParaRPr>
          </a:p>
        </p:txBody>
      </p:sp>
      <p:sp>
        <p:nvSpPr>
          <p:cNvPr id="47108"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09"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534CEF4-AC1D-45CD-BFBD-B89A04BC58B2}"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47110"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11"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42E6827-0377-4386-BC3A-18EDA765C092}"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47112"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13"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4EA08EA-D896-47F0-8195-8E21BC19E875}"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47114"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15"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120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11F972CB-6DFC-45C1-A275-A91D756CD7EF}" type="slidenum">
              <a:rPr lang="de-DE" altLang="de-DE" sz="1300">
                <a:latin typeface="Calibri" panose="020F0502020204030204" pitchFamily="34" charset="0"/>
              </a:rPr>
              <a:pPr>
                <a:spcBef>
                  <a:spcPct val="0"/>
                </a:spcBef>
                <a:buClrTx/>
                <a:buFontTx/>
                <a:buNone/>
              </a:pPr>
              <a:t>20</a:t>
            </a:fld>
            <a:endParaRPr lang="de-DE" altLang="de-DE" sz="1300">
              <a:latin typeface="Calibri" panose="020F0502020204030204" pitchFamily="34" charset="0"/>
            </a:endParaRPr>
          </a:p>
        </p:txBody>
      </p:sp>
      <p:sp>
        <p:nvSpPr>
          <p:cNvPr id="51204"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5"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D2E4541-BEC2-4398-9B9B-DC2CD5F4064C}"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1206"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7"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446310-3BAF-48D5-BA42-89E5F95CE782}"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1208"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9"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712FEA-11DF-4D17-A237-792C5321338F}"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1210"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11"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325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1F9B4BCE-8817-4151-8CE0-39BEE4F9A382}" type="slidenum">
              <a:rPr lang="de-DE" altLang="de-DE" sz="1300">
                <a:latin typeface="Calibri" panose="020F0502020204030204" pitchFamily="34" charset="0"/>
              </a:rPr>
              <a:pPr>
                <a:spcBef>
                  <a:spcPct val="0"/>
                </a:spcBef>
                <a:buClrTx/>
                <a:buFontTx/>
                <a:buNone/>
              </a:pPr>
              <a:t>21</a:t>
            </a:fld>
            <a:endParaRPr lang="de-DE" altLang="de-DE" sz="1300">
              <a:latin typeface="Calibri" panose="020F0502020204030204" pitchFamily="34" charset="0"/>
            </a:endParaRPr>
          </a:p>
        </p:txBody>
      </p:sp>
      <p:sp>
        <p:nvSpPr>
          <p:cNvPr id="53252"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3"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0D0734-49AE-4B25-A6E9-F05A1B543017}"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3254"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5"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31AC69C-F7C6-4F61-8B6B-7CB49E8D11C4}"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3256"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7"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50BF87-EE97-4DDC-B488-A215D32C5D14}"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3258"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9"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529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4E828359-C7D5-4D6D-A283-D009CE4F8E6D}" type="slidenum">
              <a:rPr lang="de-DE" altLang="de-DE" sz="1300">
                <a:latin typeface="Calibri" panose="020F0502020204030204" pitchFamily="34" charset="0"/>
              </a:rPr>
              <a:pPr>
                <a:spcBef>
                  <a:spcPct val="0"/>
                </a:spcBef>
                <a:buClrTx/>
                <a:buFontTx/>
                <a:buNone/>
              </a:pPr>
              <a:t>22</a:t>
            </a:fld>
            <a:endParaRPr lang="de-DE" altLang="de-DE" sz="1300">
              <a:latin typeface="Calibri" panose="020F0502020204030204" pitchFamily="34" charset="0"/>
            </a:endParaRPr>
          </a:p>
        </p:txBody>
      </p:sp>
      <p:sp>
        <p:nvSpPr>
          <p:cNvPr id="55300"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1"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DFFAA47-0859-4A36-9DD6-FB271FE09AC9}" type="slidenum">
              <a:rPr lang="de-DE" altLang="de-DE" sz="1300">
                <a:latin typeface="Calibri" panose="020F0502020204030204" pitchFamily="34" charset="0"/>
              </a:rPr>
              <a:pPr algn="r" eaLnBrk="1" hangingPunct="1">
                <a:spcBef>
                  <a:spcPct val="0"/>
                </a:spcBef>
                <a:buClrTx/>
                <a:buFontTx/>
                <a:buNone/>
              </a:pPr>
              <a:t>22</a:t>
            </a:fld>
            <a:endParaRPr lang="de-DE" altLang="de-DE" sz="1300">
              <a:latin typeface="Calibri" panose="020F0502020204030204" pitchFamily="34" charset="0"/>
            </a:endParaRPr>
          </a:p>
        </p:txBody>
      </p:sp>
      <p:sp>
        <p:nvSpPr>
          <p:cNvPr id="55302"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3"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B3B8954-DD2B-482D-BF16-CD7161A2C8FC}" type="slidenum">
              <a:rPr lang="de-DE" altLang="de-DE" sz="1300">
                <a:latin typeface="Calibri" panose="020F0502020204030204" pitchFamily="34" charset="0"/>
              </a:rPr>
              <a:pPr algn="r" eaLnBrk="1" hangingPunct="1">
                <a:spcBef>
                  <a:spcPct val="0"/>
                </a:spcBef>
                <a:buClrTx/>
                <a:buFontTx/>
                <a:buNone/>
              </a:pPr>
              <a:t>22</a:t>
            </a:fld>
            <a:endParaRPr lang="de-DE" altLang="de-DE" sz="1300">
              <a:latin typeface="Calibri" panose="020F0502020204030204" pitchFamily="34" charset="0"/>
            </a:endParaRPr>
          </a:p>
        </p:txBody>
      </p:sp>
      <p:sp>
        <p:nvSpPr>
          <p:cNvPr id="55304"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5"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259BC41-29E2-49FE-AB45-4FF391DAE845}" type="slidenum">
              <a:rPr lang="de-DE" altLang="de-DE" sz="1300">
                <a:latin typeface="Calibri" panose="020F0502020204030204" pitchFamily="34" charset="0"/>
              </a:rPr>
              <a:pPr algn="r" eaLnBrk="1" hangingPunct="1">
                <a:spcBef>
                  <a:spcPct val="0"/>
                </a:spcBef>
                <a:buClrTx/>
                <a:buFontTx/>
                <a:buNone/>
              </a:pPr>
              <a:t>22</a:t>
            </a:fld>
            <a:endParaRPr lang="de-DE" altLang="de-DE" sz="1300">
              <a:latin typeface="Calibri" panose="020F0502020204030204" pitchFamily="34" charset="0"/>
            </a:endParaRPr>
          </a:p>
        </p:txBody>
      </p:sp>
      <p:sp>
        <p:nvSpPr>
          <p:cNvPr id="55306"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7"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17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73F90D5B-88F2-4F86-8DE9-61BCF0F9721B}" type="slidenum">
              <a:rPr lang="de-DE" altLang="de-DE" sz="1300">
                <a:latin typeface="Calibri" panose="020F0502020204030204" pitchFamily="34" charset="0"/>
              </a:rPr>
              <a:pPr>
                <a:spcBef>
                  <a:spcPct val="0"/>
                </a:spcBef>
                <a:buClrTx/>
                <a:buFontTx/>
                <a:buNone/>
              </a:pPr>
              <a:t>2</a:t>
            </a:fld>
            <a:endParaRPr lang="de-DE" altLang="de-DE" sz="1300">
              <a:latin typeface="Calibri" panose="020F0502020204030204" pitchFamily="34" charset="0"/>
            </a:endParaRPr>
          </a:p>
        </p:txBody>
      </p:sp>
      <p:sp>
        <p:nvSpPr>
          <p:cNvPr id="7172"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3"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9B34328-2A04-46C8-A032-BC6EBF494DFA}"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4"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5"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BE02D0B-0807-479A-880E-6EC53D53D876}"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6"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7"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28CDA6-43A9-41CA-BFBA-A69CE3A69E24}"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8"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9"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939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8022E387-9A6B-4099-8AD9-D01349B5D23A}" type="slidenum">
              <a:rPr lang="de-DE" altLang="de-DE" sz="1300">
                <a:latin typeface="Calibri" panose="020F0502020204030204" pitchFamily="34" charset="0"/>
              </a:rPr>
              <a:pPr>
                <a:spcBef>
                  <a:spcPct val="0"/>
                </a:spcBef>
                <a:buClrTx/>
                <a:buFontTx/>
                <a:buNone/>
              </a:pPr>
              <a:t>24</a:t>
            </a:fld>
            <a:endParaRPr lang="de-DE" altLang="de-DE" sz="1300">
              <a:latin typeface="Calibri" panose="020F0502020204030204" pitchFamily="34" charset="0"/>
            </a:endParaRPr>
          </a:p>
        </p:txBody>
      </p:sp>
      <p:sp>
        <p:nvSpPr>
          <p:cNvPr id="59396"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397"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6508E8C-8660-4D8B-A63A-B3D609B52249}" type="slidenum">
              <a:rPr lang="de-DE" altLang="de-DE" sz="1300">
                <a:latin typeface="Calibri" panose="020F0502020204030204" pitchFamily="34" charset="0"/>
              </a:rPr>
              <a:pPr algn="r" eaLnBrk="1" hangingPunct="1">
                <a:spcBef>
                  <a:spcPct val="0"/>
                </a:spcBef>
                <a:buClrTx/>
                <a:buFontTx/>
                <a:buNone/>
              </a:pPr>
              <a:t>24</a:t>
            </a:fld>
            <a:endParaRPr lang="de-DE" altLang="de-DE" sz="1300">
              <a:latin typeface="Calibri" panose="020F0502020204030204" pitchFamily="34" charset="0"/>
            </a:endParaRPr>
          </a:p>
        </p:txBody>
      </p:sp>
      <p:sp>
        <p:nvSpPr>
          <p:cNvPr id="59398"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399"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164953F-CCFE-4B13-B8C9-BA856BDC4161}" type="slidenum">
              <a:rPr lang="de-DE" altLang="de-DE" sz="1300">
                <a:latin typeface="Calibri" panose="020F0502020204030204" pitchFamily="34" charset="0"/>
              </a:rPr>
              <a:pPr algn="r" eaLnBrk="1" hangingPunct="1">
                <a:spcBef>
                  <a:spcPct val="0"/>
                </a:spcBef>
                <a:buClrTx/>
                <a:buFontTx/>
                <a:buNone/>
              </a:pPr>
              <a:t>24</a:t>
            </a:fld>
            <a:endParaRPr lang="de-DE" altLang="de-DE" sz="1300">
              <a:latin typeface="Calibri" panose="020F0502020204030204" pitchFamily="34" charset="0"/>
            </a:endParaRPr>
          </a:p>
        </p:txBody>
      </p:sp>
      <p:sp>
        <p:nvSpPr>
          <p:cNvPr id="59400"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401"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A250B0F-0EA2-4DB7-A7E3-D094F41037A4}" type="slidenum">
              <a:rPr lang="de-DE" altLang="de-DE" sz="1300">
                <a:latin typeface="Calibri" panose="020F0502020204030204" pitchFamily="34" charset="0"/>
              </a:rPr>
              <a:pPr algn="r" eaLnBrk="1" hangingPunct="1">
                <a:spcBef>
                  <a:spcPct val="0"/>
                </a:spcBef>
                <a:buClrTx/>
                <a:buFontTx/>
                <a:buNone/>
              </a:pPr>
              <a:t>24</a:t>
            </a:fld>
            <a:endParaRPr lang="de-DE" altLang="de-DE" sz="1300">
              <a:latin typeface="Calibri" panose="020F0502020204030204" pitchFamily="34" charset="0"/>
            </a:endParaRPr>
          </a:p>
        </p:txBody>
      </p:sp>
      <p:sp>
        <p:nvSpPr>
          <p:cNvPr id="59402"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403" name="Text Box 8"/>
          <p:cNvSpPr>
            <a:spLocks noGrp="1" noChangeArrowheads="1"/>
          </p:cNvSpPr>
          <p:nvPr>
            <p:ph type="body" idx="1"/>
          </p:nvPr>
        </p:nvSpPr>
        <p:spPr>
          <a:xfrm>
            <a:off x="680984" y="4713113"/>
            <a:ext cx="5434188" cy="446829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p>
            <a:pPr eaLnBrk="1" hangingPunct="1">
              <a:spcBef>
                <a:spcPct val="0"/>
              </a:spcBef>
              <a:buFont typeface="Arial" panose="020B0604020202020204" pitchFamily="34" charset="0"/>
              <a:buChar char="•"/>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pPr>
            <a:r>
              <a:rPr lang="de-DE" altLang="de-DE" sz="1900">
                <a:latin typeface="Arial" panose="020B0604020202020204" pitchFamily="34" charset="0"/>
                <a:ea typeface="Microsoft YaHei" panose="020B0503020204020204" pitchFamily="34" charset="-122"/>
              </a:rPr>
              <a:t>Abschluss nach Klasse 9 (einfache  Berufsbildungsreife) ohne Prüfung</a:t>
            </a:r>
          </a:p>
          <a:p>
            <a:pPr eaLnBrk="1" hangingPunct="1">
              <a:spcBef>
                <a:spcPct val="0"/>
              </a:spcBef>
              <a:buFont typeface="Arial" panose="020B0604020202020204" pitchFamily="34" charset="0"/>
              <a:buChar char="•"/>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pPr>
            <a:r>
              <a:rPr lang="de-DE" altLang="de-DE" sz="1900">
                <a:latin typeface="Arial" panose="020B0604020202020204" pitchFamily="34" charset="0"/>
                <a:ea typeface="Microsoft YaHei" panose="020B0503020204020204" pitchFamily="34" charset="-122"/>
              </a:rPr>
              <a:t>-  Abschlüsse nach Klasse 10 mit Prüfung (erweiterte Berufsbildungsreife) oder </a:t>
            </a:r>
          </a:p>
          <a:p>
            <a:pPr eaLnBrk="1" hangingPunct="1">
              <a:spcBef>
                <a:spcPct val="0"/>
              </a:spcBef>
              <a:buFont typeface="Arial" panose="020B0604020202020204" pitchFamily="34" charset="0"/>
              <a:buChar char="•"/>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pPr>
            <a:r>
              <a:rPr lang="de-DE" altLang="de-DE" sz="1900">
                <a:latin typeface="Arial" panose="020B0604020202020204" pitchFamily="34" charset="0"/>
                <a:ea typeface="Microsoft YaHei" panose="020B0503020204020204" pitchFamily="34" charset="-122"/>
              </a:rPr>
              <a:t> nach erfolgreichem Besuch des ersten Jahres der Q-Phase</a:t>
            </a:r>
          </a:p>
          <a:p>
            <a:pPr eaLnBrk="1" hangingPunct="1">
              <a:spcBef>
                <a:spcPct val="0"/>
              </a:spcBef>
              <a:buClrTx/>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pPr>
            <a:endParaRPr lang="de-DE" altLang="de-DE" sz="1900">
              <a:latin typeface="Arial" panose="020B0604020202020204" pitchFamily="34" charset="0"/>
              <a:ea typeface="Microsoft YaHei" panose="020B0503020204020204" pitchFamily="34" charset="-122"/>
            </a:endParaRPr>
          </a:p>
        </p:txBody>
      </p:sp>
      <p:sp>
        <p:nvSpPr>
          <p:cNvPr id="59404" name="Text Box 9"/>
          <p:cNvSpPr txBox="1">
            <a:spLocks noChangeArrowheads="1"/>
          </p:cNvSpPr>
          <p:nvPr/>
        </p:nvSpPr>
        <p:spPr bwMode="auto">
          <a:xfrm>
            <a:off x="3851813" y="9427766"/>
            <a:ext cx="2942822" cy="497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C49D87-8B26-4A23-8F30-6DD24A333135}" type="slidenum">
              <a:rPr lang="de-DE" altLang="de-DE" sz="1300">
                <a:latin typeface="Calibri" panose="020F0502020204030204" pitchFamily="34" charset="0"/>
              </a:rPr>
              <a:pPr algn="r" eaLnBrk="1" hangingPunct="1">
                <a:spcBef>
                  <a:spcPct val="0"/>
                </a:spcBef>
                <a:buClrTx/>
                <a:buFontTx/>
                <a:buNone/>
              </a:pPr>
              <a:t>24</a:t>
            </a:fld>
            <a:endParaRPr lang="de-DE" altLang="de-DE" sz="13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349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9A1010AC-E459-4F62-82E8-5A5FB1A369AD}" type="slidenum">
              <a:rPr lang="de-DE" altLang="de-DE" sz="1300">
                <a:latin typeface="Calibri" panose="020F0502020204030204" pitchFamily="34" charset="0"/>
              </a:rPr>
              <a:pPr>
                <a:spcBef>
                  <a:spcPct val="0"/>
                </a:spcBef>
                <a:buClrTx/>
                <a:buFontTx/>
                <a:buNone/>
              </a:pPr>
              <a:t>26</a:t>
            </a:fld>
            <a:endParaRPr lang="de-DE" altLang="de-DE" sz="1300">
              <a:latin typeface="Calibri" panose="020F0502020204030204" pitchFamily="34" charset="0"/>
            </a:endParaRPr>
          </a:p>
        </p:txBody>
      </p:sp>
      <p:sp>
        <p:nvSpPr>
          <p:cNvPr id="63492"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3"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BF09665-E44B-4CE8-A4C9-4AC45FA4186A}"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3494"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5"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46082C4-15CF-4825-A3F8-189880B799DE}"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3496"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7"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7AF89E-7BC3-4447-94E6-3FB76909EAAC}"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3498"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9" name="Rectangle 8"/>
          <p:cNvSpPr>
            <a:spLocks noGrp="1" noChangeArrowheads="1"/>
          </p:cNvSpPr>
          <p:nvPr>
            <p:ph type="body" idx="1"/>
          </p:nvPr>
        </p:nvSpPr>
        <p:spPr>
          <a:xfrm>
            <a:off x="680984" y="4713113"/>
            <a:ext cx="5434188" cy="4468296"/>
          </a:xfrm>
          <a:no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47"/>
              </a:spcBef>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pPr>
            <a:endParaRPr lang="de-DE" altLang="de-DE">
              <a:ea typeface="Microsoft YaHei" panose="020B0503020204020204" pitchFamily="34" charset="-122"/>
            </a:endParaRPr>
          </a:p>
        </p:txBody>
      </p:sp>
      <p:sp>
        <p:nvSpPr>
          <p:cNvPr id="63500" name="Text Box 9"/>
          <p:cNvSpPr txBox="1">
            <a:spLocks noChangeArrowheads="1"/>
          </p:cNvSpPr>
          <p:nvPr/>
        </p:nvSpPr>
        <p:spPr bwMode="auto">
          <a:xfrm>
            <a:off x="3851813" y="9427766"/>
            <a:ext cx="2942822" cy="497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2E25E75-D063-44AA-9C26-AE4278F68CD6}"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553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A34D1137-2703-452D-AA4C-203FAAD09C37}" type="slidenum">
              <a:rPr lang="de-DE" altLang="de-DE" sz="1300">
                <a:latin typeface="Calibri" panose="020F0502020204030204" pitchFamily="34" charset="0"/>
              </a:rPr>
              <a:pPr>
                <a:spcBef>
                  <a:spcPct val="0"/>
                </a:spcBef>
                <a:buClrTx/>
                <a:buFontTx/>
                <a:buNone/>
              </a:pPr>
              <a:t>27</a:t>
            </a:fld>
            <a:endParaRPr lang="de-DE" altLang="de-DE" sz="1300">
              <a:latin typeface="Calibri" panose="020F0502020204030204" pitchFamily="34" charset="0"/>
            </a:endParaRPr>
          </a:p>
        </p:txBody>
      </p:sp>
      <p:sp>
        <p:nvSpPr>
          <p:cNvPr id="65540"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1"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5DC9CB-435F-494C-8507-CAE904C5CA00}"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5542"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3"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C99AAD7-148F-4B24-8B92-0980565BA8DA}"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5544"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5"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FCA1F2B-4827-443C-906A-163B4C5B02E6}"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5546"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7"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758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8FA85FF4-A273-4F71-8AA2-59C766C8CB23}" type="slidenum">
              <a:rPr lang="de-DE" altLang="de-DE" sz="1300">
                <a:latin typeface="Calibri" panose="020F0502020204030204" pitchFamily="34" charset="0"/>
              </a:rPr>
              <a:pPr>
                <a:spcBef>
                  <a:spcPct val="0"/>
                </a:spcBef>
                <a:buClrTx/>
                <a:buFontTx/>
                <a:buNone/>
              </a:pPr>
              <a:t>28</a:t>
            </a:fld>
            <a:endParaRPr lang="de-DE" altLang="de-DE" sz="1300">
              <a:latin typeface="Calibri" panose="020F0502020204030204" pitchFamily="34" charset="0"/>
            </a:endParaRPr>
          </a:p>
        </p:txBody>
      </p:sp>
      <p:sp>
        <p:nvSpPr>
          <p:cNvPr id="67588"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89"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7C5FD68-5778-4A0B-A0E6-1488140966F1}"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7590"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91"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659508-B0BE-4560-B55A-4E7F6A52F61D}"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7592"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93"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28C37E8-BACC-430B-8029-AF13505521FF}"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7594"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95"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963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F3D8D1A9-AC0D-4915-8BBD-D6A5610B74C0}" type="slidenum">
              <a:rPr lang="de-DE" altLang="de-DE" sz="1300">
                <a:latin typeface="Calibri" panose="020F0502020204030204" pitchFamily="34" charset="0"/>
              </a:rPr>
              <a:pPr>
                <a:spcBef>
                  <a:spcPct val="0"/>
                </a:spcBef>
                <a:buClrTx/>
                <a:buFontTx/>
                <a:buNone/>
              </a:pPr>
              <a:t>29</a:t>
            </a:fld>
            <a:endParaRPr lang="de-DE" altLang="de-DE" sz="1300">
              <a:latin typeface="Calibri" panose="020F0502020204030204" pitchFamily="34" charset="0"/>
            </a:endParaRPr>
          </a:p>
        </p:txBody>
      </p:sp>
      <p:sp>
        <p:nvSpPr>
          <p:cNvPr id="69636"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37"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4A7975F-011A-4F94-AF42-F8FAD914B441}"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69638"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39"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9B03217-B3F5-4BB7-82AF-290B281762FA}"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69640"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41"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1DFABD-E53F-426E-AB63-EC6CB5B34FFD}"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69642"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43"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168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1329072C-E456-4435-AD19-E234964E2952}" type="slidenum">
              <a:rPr lang="de-DE" altLang="de-DE" sz="1300">
                <a:latin typeface="Calibri" panose="020F0502020204030204" pitchFamily="34" charset="0"/>
              </a:rPr>
              <a:pPr>
                <a:spcBef>
                  <a:spcPct val="0"/>
                </a:spcBef>
                <a:buClrTx/>
                <a:buFontTx/>
                <a:buNone/>
              </a:pPr>
              <a:t>30</a:t>
            </a:fld>
            <a:endParaRPr lang="de-DE" altLang="de-DE" sz="1300">
              <a:latin typeface="Calibri" panose="020F0502020204030204" pitchFamily="34" charset="0"/>
            </a:endParaRPr>
          </a:p>
        </p:txBody>
      </p:sp>
      <p:sp>
        <p:nvSpPr>
          <p:cNvPr id="71684"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5"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5EB374-8BF4-4C86-852E-3786B07279B2}"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1686"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7"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1D6AA5C-A476-484D-ADC2-D9478E8EFF57}"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1688"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9"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8954187-74F2-4E02-8E04-90A22F5B1F1E}"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1690"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91"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373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E196C2CF-765B-4AD9-8ED1-0E4F7AD5332E}" type="slidenum">
              <a:rPr lang="de-DE" altLang="de-DE" sz="1300">
                <a:latin typeface="Calibri" panose="020F0502020204030204" pitchFamily="34" charset="0"/>
              </a:rPr>
              <a:pPr>
                <a:spcBef>
                  <a:spcPct val="0"/>
                </a:spcBef>
                <a:buClrTx/>
                <a:buFontTx/>
                <a:buNone/>
              </a:pPr>
              <a:t>31</a:t>
            </a:fld>
            <a:endParaRPr lang="de-DE" altLang="de-DE" sz="1300">
              <a:latin typeface="Calibri" panose="020F0502020204030204" pitchFamily="34" charset="0"/>
            </a:endParaRPr>
          </a:p>
        </p:txBody>
      </p:sp>
      <p:sp>
        <p:nvSpPr>
          <p:cNvPr id="73732"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3"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4D5190A-7B65-4A62-B414-C4CA4659C191}"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3734"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5"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14C7705-267F-4434-AEEE-4082FE5D7988}"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3736"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7"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85BAFB-EBB0-483A-909C-6E1D8C30F0DD}"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3738"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9"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57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FDA3A828-9731-40C1-B18E-4E3FB04E3D87}" type="slidenum">
              <a:rPr lang="de-DE" altLang="de-DE" sz="1300">
                <a:latin typeface="Calibri" panose="020F0502020204030204" pitchFamily="34" charset="0"/>
              </a:rPr>
              <a:pPr>
                <a:spcBef>
                  <a:spcPct val="0"/>
                </a:spcBef>
                <a:buClrTx/>
                <a:buFontTx/>
                <a:buNone/>
              </a:pPr>
              <a:t>32</a:t>
            </a:fld>
            <a:endParaRPr lang="de-DE" altLang="de-DE" sz="1300">
              <a:latin typeface="Calibri" panose="020F0502020204030204" pitchFamily="34" charset="0"/>
            </a:endParaRPr>
          </a:p>
        </p:txBody>
      </p:sp>
      <p:sp>
        <p:nvSpPr>
          <p:cNvPr id="75780"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1"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C4B919-E6B8-4899-BFBC-ED1232E4C197}"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5782"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3"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0E5890B-6232-4D4E-A055-D4EBCC6BD39F}"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5784"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5"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E9E02EF-50EF-4FD8-BF88-562213EA082C}"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5786"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7"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782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FC64720D-7099-4EAD-A9AA-7125947D4C4B}" type="slidenum">
              <a:rPr lang="de-DE" altLang="de-DE" sz="1300">
                <a:latin typeface="Calibri" panose="020F0502020204030204" pitchFamily="34" charset="0"/>
              </a:rPr>
              <a:pPr>
                <a:spcBef>
                  <a:spcPct val="0"/>
                </a:spcBef>
                <a:buClrTx/>
                <a:buFontTx/>
                <a:buNone/>
              </a:pPr>
              <a:t>33</a:t>
            </a:fld>
            <a:endParaRPr lang="de-DE" altLang="de-DE" sz="1300">
              <a:latin typeface="Calibri" panose="020F0502020204030204" pitchFamily="34" charset="0"/>
            </a:endParaRPr>
          </a:p>
        </p:txBody>
      </p:sp>
      <p:sp>
        <p:nvSpPr>
          <p:cNvPr id="77828"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29"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568AE1A-41D3-40F5-928B-E6C06A39262D}"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77830"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31"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CC49401-D145-451E-A62A-504FE630630D}"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77832"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33"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018339-56DC-4CE6-8BAB-5C93CA245CAA}"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77834"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35"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192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84B95B01-19CA-4917-AE5A-7539434838BC}" type="slidenum">
              <a:rPr lang="de-DE" altLang="de-DE" sz="1300">
                <a:latin typeface="Calibri" panose="020F0502020204030204" pitchFamily="34" charset="0"/>
              </a:rPr>
              <a:pPr>
                <a:spcBef>
                  <a:spcPct val="0"/>
                </a:spcBef>
                <a:buClrTx/>
                <a:buFontTx/>
                <a:buNone/>
              </a:pPr>
              <a:t>34</a:t>
            </a:fld>
            <a:endParaRPr lang="de-DE" altLang="de-DE" sz="1300">
              <a:latin typeface="Calibri" panose="020F0502020204030204" pitchFamily="34" charset="0"/>
            </a:endParaRPr>
          </a:p>
        </p:txBody>
      </p:sp>
      <p:sp>
        <p:nvSpPr>
          <p:cNvPr id="81924"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5"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C8736B-B7FC-42AB-8E0A-DCE00EC951EA}"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81926"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7"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8F1AEE-4CB3-4352-8054-EDA9E928D9D0}"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81928"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9"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F36E148-65D0-45A0-BF61-84B13BC150C2}"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81930"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31"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21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AC24F41A-22CF-48EF-8CC3-5EA854616C24}" type="slidenum">
              <a:rPr lang="de-DE" altLang="de-DE" sz="1300">
                <a:latin typeface="Calibri" panose="020F0502020204030204" pitchFamily="34" charset="0"/>
              </a:rPr>
              <a:pPr>
                <a:spcBef>
                  <a:spcPct val="0"/>
                </a:spcBef>
                <a:buClrTx/>
                <a:buFontTx/>
                <a:buNone/>
              </a:pPr>
              <a:t>3</a:t>
            </a:fld>
            <a:endParaRPr lang="de-DE" altLang="de-DE" sz="1300">
              <a:latin typeface="Calibri" panose="020F0502020204030204" pitchFamily="34" charset="0"/>
            </a:endParaRPr>
          </a:p>
        </p:txBody>
      </p:sp>
      <p:sp>
        <p:nvSpPr>
          <p:cNvPr id="9220"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1"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21314D0-3565-4F17-8903-2006022A0E1E}"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2"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3"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072476-E86A-4612-95D7-23BD27B32761}"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4"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5"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4F8F51F-83D6-4637-A31F-43B8A316FD9B}"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6"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7"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987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9DA65523-000F-40D4-89AB-061E1549D971}" type="slidenum">
              <a:rPr lang="de-DE" altLang="de-DE" sz="1300">
                <a:latin typeface="Calibri" panose="020F0502020204030204" pitchFamily="34" charset="0"/>
              </a:rPr>
              <a:pPr>
                <a:spcBef>
                  <a:spcPct val="0"/>
                </a:spcBef>
                <a:buClrTx/>
                <a:buFontTx/>
                <a:buNone/>
              </a:pPr>
              <a:t>35</a:t>
            </a:fld>
            <a:endParaRPr lang="de-DE" altLang="de-DE" sz="1300">
              <a:latin typeface="Calibri" panose="020F0502020204030204" pitchFamily="34" charset="0"/>
            </a:endParaRPr>
          </a:p>
        </p:txBody>
      </p:sp>
      <p:sp>
        <p:nvSpPr>
          <p:cNvPr id="79876"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77"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CB770F4-A948-4C82-802E-5D418D99BCBE}"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79878"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79"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ED4EC2D-D76E-4B21-ACA1-DFADF928C7C0}"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79880"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81"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FF23B1-C5DC-45C6-9EB3-2566A1E9DF86}"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79882"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83"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397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FA2C0440-CCFE-46DA-9964-5A628AFDCA9A}" type="slidenum">
              <a:rPr lang="de-DE" altLang="de-DE" sz="1300">
                <a:latin typeface="Calibri" panose="020F0502020204030204" pitchFamily="34" charset="0"/>
              </a:rPr>
              <a:pPr>
                <a:spcBef>
                  <a:spcPct val="0"/>
                </a:spcBef>
                <a:buClrTx/>
                <a:buFontTx/>
                <a:buNone/>
              </a:pPr>
              <a:t>36</a:t>
            </a:fld>
            <a:endParaRPr lang="de-DE" altLang="de-DE" sz="1300">
              <a:latin typeface="Calibri" panose="020F0502020204030204" pitchFamily="34" charset="0"/>
            </a:endParaRPr>
          </a:p>
        </p:txBody>
      </p:sp>
      <p:sp>
        <p:nvSpPr>
          <p:cNvPr id="83972"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3"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C7F773F-2BD7-47A1-9AEB-A5C150293887}"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3974"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5"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ABA945D-7B65-4D13-83A4-B8075822814C}"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3976"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7"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6A21F37-71AD-4C8E-8B08-831AA0889A73}"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3978"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9"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601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E0556A90-AB80-4886-867A-063ACFB50D98}" type="slidenum">
              <a:rPr lang="de-DE" altLang="de-DE" sz="1300">
                <a:latin typeface="Calibri" panose="020F0502020204030204" pitchFamily="34" charset="0"/>
              </a:rPr>
              <a:pPr>
                <a:spcBef>
                  <a:spcPct val="0"/>
                </a:spcBef>
                <a:buClrTx/>
                <a:buFontTx/>
                <a:buNone/>
              </a:pPr>
              <a:t>37</a:t>
            </a:fld>
            <a:endParaRPr lang="de-DE" altLang="de-DE" sz="1300">
              <a:latin typeface="Calibri" panose="020F0502020204030204" pitchFamily="34" charset="0"/>
            </a:endParaRPr>
          </a:p>
        </p:txBody>
      </p:sp>
      <p:sp>
        <p:nvSpPr>
          <p:cNvPr id="86020"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1"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8E6552-E000-411B-B0EE-3E9F504BE9B9}"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86022"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3"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1B0F30B-E92A-4D3D-8192-DC607CC53298}"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86024"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5"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AEAB3F7-7B87-4E9F-9DF9-2321BE5F584E}"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86026"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7"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011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9E61F510-C27A-4F4D-BDAE-3F11706E5632}" type="slidenum">
              <a:rPr lang="de-DE" altLang="de-DE" sz="1300">
                <a:latin typeface="Calibri" panose="020F0502020204030204" pitchFamily="34" charset="0"/>
              </a:rPr>
              <a:pPr>
                <a:spcBef>
                  <a:spcPct val="0"/>
                </a:spcBef>
                <a:buClrTx/>
                <a:buFontTx/>
                <a:buNone/>
              </a:pPr>
              <a:t>38</a:t>
            </a:fld>
            <a:endParaRPr lang="de-DE" altLang="de-DE" sz="1300">
              <a:latin typeface="Calibri" panose="020F0502020204030204" pitchFamily="34" charset="0"/>
            </a:endParaRPr>
          </a:p>
        </p:txBody>
      </p:sp>
      <p:sp>
        <p:nvSpPr>
          <p:cNvPr id="90116"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17"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45129FB-1743-4999-AA00-D640FBF7B883}"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0118"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19"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DEF4A00-7DFF-438B-A468-BAF324E8B3CA}"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0120"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21"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2E9F31-819F-479F-8C0A-098B917FFA25}"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0122"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23"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216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7EE250C0-E0E1-4747-B5DA-FA0E80FCD934}" type="slidenum">
              <a:rPr lang="de-DE" altLang="de-DE" sz="1300">
                <a:latin typeface="Calibri" panose="020F0502020204030204" pitchFamily="34" charset="0"/>
              </a:rPr>
              <a:pPr>
                <a:spcBef>
                  <a:spcPct val="0"/>
                </a:spcBef>
                <a:buClrTx/>
                <a:buFontTx/>
                <a:buNone/>
              </a:pPr>
              <a:t>39</a:t>
            </a:fld>
            <a:endParaRPr lang="de-DE" altLang="de-DE" sz="1300">
              <a:latin typeface="Calibri" panose="020F0502020204030204" pitchFamily="34" charset="0"/>
            </a:endParaRPr>
          </a:p>
        </p:txBody>
      </p:sp>
      <p:sp>
        <p:nvSpPr>
          <p:cNvPr id="92164"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5"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9359E2-4D1F-4300-A730-95C0D61938AF}"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2166"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7"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A21909-648C-4403-85E5-9ACE12041EDA}"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2168"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9"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331876-8FEB-432D-95DE-485B6EDCE9EE}"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2170"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71"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421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5E0F3ABC-8C44-4E4F-829B-A241F37B1DFB}" type="slidenum">
              <a:rPr lang="de-DE" altLang="de-DE" sz="1300">
                <a:latin typeface="Calibri" panose="020F0502020204030204" pitchFamily="34" charset="0"/>
              </a:rPr>
              <a:pPr>
                <a:spcBef>
                  <a:spcPct val="0"/>
                </a:spcBef>
                <a:buClrTx/>
                <a:buFontTx/>
                <a:buNone/>
              </a:pPr>
              <a:t>40</a:t>
            </a:fld>
            <a:endParaRPr lang="de-DE" altLang="de-DE" sz="1300">
              <a:latin typeface="Calibri" panose="020F0502020204030204" pitchFamily="34" charset="0"/>
            </a:endParaRPr>
          </a:p>
        </p:txBody>
      </p:sp>
      <p:sp>
        <p:nvSpPr>
          <p:cNvPr id="94212"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3"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DBAA3E3-660C-42C4-A7DA-721EDD068319}"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94214"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5"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0C7E0E0-4B77-4EAD-802E-29267246DC41}"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94216"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7"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B9474A-5C79-418E-9543-C2C70388BAA4}"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94218"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9"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625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797977A2-261A-4B96-AB3F-A50319D13A56}" type="slidenum">
              <a:rPr lang="de-DE" altLang="de-DE" sz="1300">
                <a:latin typeface="Calibri" panose="020F0502020204030204" pitchFamily="34" charset="0"/>
              </a:rPr>
              <a:pPr>
                <a:spcBef>
                  <a:spcPct val="0"/>
                </a:spcBef>
                <a:buClrTx/>
                <a:buFontTx/>
                <a:buNone/>
              </a:pPr>
              <a:t>41</a:t>
            </a:fld>
            <a:endParaRPr lang="de-DE" altLang="de-DE" sz="1300">
              <a:latin typeface="Calibri" panose="020F0502020204030204" pitchFamily="34" charset="0"/>
            </a:endParaRPr>
          </a:p>
        </p:txBody>
      </p:sp>
      <p:sp>
        <p:nvSpPr>
          <p:cNvPr id="96260"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6261"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2863663-4103-4CA8-BB28-635099ABF9CD}"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96262"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6263"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C7B919E-3BFE-47DA-B735-45E9257C19FC}"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96264"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6265"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F26EE6-7A60-40FA-8BD0-8D8EB703B48D}"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96266"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7"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830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B66FC244-A918-4D3F-B40D-B338BC42522F}" type="slidenum">
              <a:rPr lang="de-DE" altLang="de-DE" sz="1300">
                <a:latin typeface="Calibri" panose="020F0502020204030204" pitchFamily="34" charset="0"/>
              </a:rPr>
              <a:pPr>
                <a:spcBef>
                  <a:spcPct val="0"/>
                </a:spcBef>
                <a:buClrTx/>
                <a:buFontTx/>
                <a:buNone/>
              </a:pPr>
              <a:t>42</a:t>
            </a:fld>
            <a:endParaRPr lang="de-DE" altLang="de-DE" sz="1300">
              <a:latin typeface="Calibri" panose="020F0502020204030204" pitchFamily="34" charset="0"/>
            </a:endParaRPr>
          </a:p>
        </p:txBody>
      </p:sp>
      <p:sp>
        <p:nvSpPr>
          <p:cNvPr id="98308"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8309"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8A71A1A-8EF2-4794-8D13-FB18117FF130}" type="slidenum">
              <a:rPr lang="de-DE" altLang="de-DE" sz="1300">
                <a:latin typeface="Calibri" panose="020F0502020204030204" pitchFamily="34" charset="0"/>
              </a:rPr>
              <a:pPr algn="r" eaLnBrk="1" hangingPunct="1">
                <a:spcBef>
                  <a:spcPct val="0"/>
                </a:spcBef>
                <a:buClrTx/>
                <a:buFontTx/>
                <a:buNone/>
              </a:pPr>
              <a:t>42</a:t>
            </a:fld>
            <a:endParaRPr lang="de-DE" altLang="de-DE" sz="1300">
              <a:latin typeface="Calibri" panose="020F0502020204030204" pitchFamily="34" charset="0"/>
            </a:endParaRPr>
          </a:p>
        </p:txBody>
      </p:sp>
      <p:sp>
        <p:nvSpPr>
          <p:cNvPr id="98310"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8311"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85FD7FF-7214-4D08-BE89-0D06B1E1C278}" type="slidenum">
              <a:rPr lang="de-DE" altLang="de-DE" sz="1300">
                <a:latin typeface="Calibri" panose="020F0502020204030204" pitchFamily="34" charset="0"/>
              </a:rPr>
              <a:pPr algn="r" eaLnBrk="1" hangingPunct="1">
                <a:spcBef>
                  <a:spcPct val="0"/>
                </a:spcBef>
                <a:buClrTx/>
                <a:buFontTx/>
                <a:buNone/>
              </a:pPr>
              <a:t>42</a:t>
            </a:fld>
            <a:endParaRPr lang="de-DE" altLang="de-DE" sz="1300">
              <a:latin typeface="Calibri" panose="020F0502020204030204" pitchFamily="34" charset="0"/>
            </a:endParaRPr>
          </a:p>
        </p:txBody>
      </p:sp>
      <p:sp>
        <p:nvSpPr>
          <p:cNvPr id="98312"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8313"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97C1A2-0530-4631-B59C-80A1CD791347}" type="slidenum">
              <a:rPr lang="de-DE" altLang="de-DE" sz="1300">
                <a:latin typeface="Calibri" panose="020F0502020204030204" pitchFamily="34" charset="0"/>
              </a:rPr>
              <a:pPr algn="r" eaLnBrk="1" hangingPunct="1">
                <a:spcBef>
                  <a:spcPct val="0"/>
                </a:spcBef>
                <a:buClrTx/>
                <a:buFontTx/>
                <a:buNone/>
              </a:pPr>
              <a:t>42</a:t>
            </a:fld>
            <a:endParaRPr lang="de-DE" altLang="de-DE" sz="1300">
              <a:latin typeface="Calibri" panose="020F0502020204030204" pitchFamily="34" charset="0"/>
            </a:endParaRPr>
          </a:p>
        </p:txBody>
      </p:sp>
      <p:sp>
        <p:nvSpPr>
          <p:cNvPr id="98314"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15"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0035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CE7BB3E3-4703-42FE-ACBC-D657A49D4D00}" type="slidenum">
              <a:rPr lang="de-DE" altLang="de-DE" sz="1300">
                <a:latin typeface="Calibri" panose="020F0502020204030204" pitchFamily="34" charset="0"/>
              </a:rPr>
              <a:pPr>
                <a:spcBef>
                  <a:spcPct val="0"/>
                </a:spcBef>
                <a:buClrTx/>
                <a:buFontTx/>
                <a:buNone/>
              </a:pPr>
              <a:t>43</a:t>
            </a:fld>
            <a:endParaRPr lang="de-DE" altLang="de-DE" sz="1300">
              <a:latin typeface="Calibri" panose="020F0502020204030204" pitchFamily="34" charset="0"/>
            </a:endParaRPr>
          </a:p>
        </p:txBody>
      </p:sp>
      <p:sp>
        <p:nvSpPr>
          <p:cNvPr id="100356"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57"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D939E7-FD55-4E93-BCA4-3277B6906170}" type="slidenum">
              <a:rPr lang="de-DE" altLang="de-DE" sz="1300">
                <a:latin typeface="Calibri" panose="020F0502020204030204" pitchFamily="34" charset="0"/>
              </a:rPr>
              <a:pPr algn="r" eaLnBrk="1" hangingPunct="1">
                <a:spcBef>
                  <a:spcPct val="0"/>
                </a:spcBef>
                <a:buClrTx/>
                <a:buFontTx/>
                <a:buNone/>
              </a:pPr>
              <a:t>43</a:t>
            </a:fld>
            <a:endParaRPr lang="de-DE" altLang="de-DE" sz="1300">
              <a:latin typeface="Calibri" panose="020F0502020204030204" pitchFamily="34" charset="0"/>
            </a:endParaRPr>
          </a:p>
        </p:txBody>
      </p:sp>
      <p:sp>
        <p:nvSpPr>
          <p:cNvPr id="100358"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59"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0461FE3-8976-4B1E-8913-F432DEC6F46A}" type="slidenum">
              <a:rPr lang="de-DE" altLang="de-DE" sz="1300">
                <a:latin typeface="Calibri" panose="020F0502020204030204" pitchFamily="34" charset="0"/>
              </a:rPr>
              <a:pPr algn="r" eaLnBrk="1" hangingPunct="1">
                <a:spcBef>
                  <a:spcPct val="0"/>
                </a:spcBef>
                <a:buClrTx/>
                <a:buFontTx/>
                <a:buNone/>
              </a:pPr>
              <a:t>43</a:t>
            </a:fld>
            <a:endParaRPr lang="de-DE" altLang="de-DE" sz="1300">
              <a:latin typeface="Calibri" panose="020F0502020204030204" pitchFamily="34" charset="0"/>
            </a:endParaRPr>
          </a:p>
        </p:txBody>
      </p:sp>
      <p:sp>
        <p:nvSpPr>
          <p:cNvPr id="100360"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61"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8DC5763-E1FA-4529-85A1-5976BA1829BE}" type="slidenum">
              <a:rPr lang="de-DE" altLang="de-DE" sz="1300">
                <a:latin typeface="Calibri" panose="020F0502020204030204" pitchFamily="34" charset="0"/>
              </a:rPr>
              <a:pPr algn="r" eaLnBrk="1" hangingPunct="1">
                <a:spcBef>
                  <a:spcPct val="0"/>
                </a:spcBef>
                <a:buClrTx/>
                <a:buFontTx/>
                <a:buNone/>
              </a:pPr>
              <a:t>43</a:t>
            </a:fld>
            <a:endParaRPr lang="de-DE" altLang="de-DE" sz="1300">
              <a:latin typeface="Calibri" panose="020F0502020204030204" pitchFamily="34" charset="0"/>
            </a:endParaRPr>
          </a:p>
        </p:txBody>
      </p:sp>
      <p:sp>
        <p:nvSpPr>
          <p:cNvPr id="100362"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63"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0240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695C2782-1C1B-496E-8C9A-7E3987A779F1}" type="slidenum">
              <a:rPr lang="de-DE" altLang="de-DE" sz="1300">
                <a:latin typeface="Calibri" panose="020F0502020204030204" pitchFamily="34" charset="0"/>
              </a:rPr>
              <a:pPr>
                <a:spcBef>
                  <a:spcPct val="0"/>
                </a:spcBef>
                <a:buClrTx/>
                <a:buFontTx/>
                <a:buNone/>
              </a:pPr>
              <a:t>44</a:t>
            </a:fld>
            <a:endParaRPr lang="de-DE" altLang="de-DE" sz="1300">
              <a:latin typeface="Calibri" panose="020F0502020204030204" pitchFamily="34" charset="0"/>
            </a:endParaRPr>
          </a:p>
        </p:txBody>
      </p:sp>
      <p:sp>
        <p:nvSpPr>
          <p:cNvPr id="102404"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5"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CD0ED24-8FD0-46C8-9962-F4CE85CA8188}" type="slidenum">
              <a:rPr lang="de-DE" altLang="de-DE" sz="1300">
                <a:latin typeface="Calibri" panose="020F0502020204030204" pitchFamily="34" charset="0"/>
              </a:rPr>
              <a:pPr algn="r" eaLnBrk="1" hangingPunct="1">
                <a:spcBef>
                  <a:spcPct val="0"/>
                </a:spcBef>
                <a:buClrTx/>
                <a:buFontTx/>
                <a:buNone/>
              </a:pPr>
              <a:t>44</a:t>
            </a:fld>
            <a:endParaRPr lang="de-DE" altLang="de-DE" sz="1300">
              <a:latin typeface="Calibri" panose="020F0502020204030204" pitchFamily="34" charset="0"/>
            </a:endParaRPr>
          </a:p>
        </p:txBody>
      </p:sp>
      <p:sp>
        <p:nvSpPr>
          <p:cNvPr id="102406"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7"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31CA5A-03BD-480E-9350-574E23161FC0}" type="slidenum">
              <a:rPr lang="de-DE" altLang="de-DE" sz="1300">
                <a:latin typeface="Calibri" panose="020F0502020204030204" pitchFamily="34" charset="0"/>
              </a:rPr>
              <a:pPr algn="r" eaLnBrk="1" hangingPunct="1">
                <a:spcBef>
                  <a:spcPct val="0"/>
                </a:spcBef>
                <a:buClrTx/>
                <a:buFontTx/>
                <a:buNone/>
              </a:pPr>
              <a:t>44</a:t>
            </a:fld>
            <a:endParaRPr lang="de-DE" altLang="de-DE" sz="1300">
              <a:latin typeface="Calibri" panose="020F0502020204030204" pitchFamily="34" charset="0"/>
            </a:endParaRPr>
          </a:p>
        </p:txBody>
      </p:sp>
      <p:sp>
        <p:nvSpPr>
          <p:cNvPr id="102408"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9"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482DF87-4119-4B0A-BC99-87B59C38F938}" type="slidenum">
              <a:rPr lang="de-DE" altLang="de-DE" sz="1300">
                <a:latin typeface="Calibri" panose="020F0502020204030204" pitchFamily="34" charset="0"/>
              </a:rPr>
              <a:pPr algn="r" eaLnBrk="1" hangingPunct="1">
                <a:spcBef>
                  <a:spcPct val="0"/>
                </a:spcBef>
                <a:buClrTx/>
                <a:buFontTx/>
                <a:buNone/>
              </a:pPr>
              <a:t>44</a:t>
            </a:fld>
            <a:endParaRPr lang="de-DE" altLang="de-DE" sz="1300">
              <a:latin typeface="Calibri" panose="020F0502020204030204" pitchFamily="34" charset="0"/>
            </a:endParaRPr>
          </a:p>
        </p:txBody>
      </p:sp>
      <p:sp>
        <p:nvSpPr>
          <p:cNvPr id="102410"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11"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12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3F77A111-8875-4D2A-8094-32088C7D6B87}" type="slidenum">
              <a:rPr lang="de-DE" altLang="de-DE" sz="1300">
                <a:latin typeface="Calibri" panose="020F0502020204030204" pitchFamily="34" charset="0"/>
              </a:rPr>
              <a:pPr>
                <a:spcBef>
                  <a:spcPct val="0"/>
                </a:spcBef>
                <a:buClrTx/>
                <a:buFontTx/>
                <a:buNone/>
              </a:pPr>
              <a:t>4</a:t>
            </a:fld>
            <a:endParaRPr lang="de-DE" altLang="de-DE" sz="1300">
              <a:latin typeface="Calibri" panose="020F0502020204030204" pitchFamily="34" charset="0"/>
            </a:endParaRPr>
          </a:p>
        </p:txBody>
      </p:sp>
      <p:sp>
        <p:nvSpPr>
          <p:cNvPr id="11268"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69"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FF1CF6F-72FA-429F-9644-D625C4ECA06E}"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0"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71"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A189C9D-62E8-487D-B0CB-75164D0BDF4F}"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2"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73"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27AD3C-58BE-43BF-9D6D-F83A0DB2989D}"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4"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75"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433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92CC0982-3A1C-42FA-9B39-FFACF6AA2824}" type="slidenum">
              <a:rPr lang="de-DE" altLang="de-DE" sz="1300">
                <a:latin typeface="Calibri" panose="020F0502020204030204" pitchFamily="34" charset="0"/>
              </a:rPr>
              <a:pPr>
                <a:spcBef>
                  <a:spcPct val="0"/>
                </a:spcBef>
                <a:buClrTx/>
                <a:buFontTx/>
                <a:buNone/>
              </a:pPr>
              <a:t>6</a:t>
            </a:fld>
            <a:endParaRPr lang="de-DE" altLang="de-DE" sz="1300">
              <a:latin typeface="Calibri" panose="020F0502020204030204" pitchFamily="34" charset="0"/>
            </a:endParaRPr>
          </a:p>
        </p:txBody>
      </p:sp>
      <p:sp>
        <p:nvSpPr>
          <p:cNvPr id="14340"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1"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0EA152A-5EC0-45ED-B35A-F2E3C1CF0908}"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2"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3"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A43246-727F-4EEC-A7D6-1F3916C47662}"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4"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5"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A71FE59-05FE-4A6F-B3E4-AA57B14B6336}"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6"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7"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638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DD9F15B0-D571-486D-B09D-969B6B9766D1}" type="slidenum">
              <a:rPr lang="de-DE" altLang="de-DE" sz="1300">
                <a:latin typeface="Calibri" panose="020F0502020204030204" pitchFamily="34" charset="0"/>
              </a:rPr>
              <a:pPr>
                <a:spcBef>
                  <a:spcPct val="0"/>
                </a:spcBef>
                <a:buClrTx/>
                <a:buFontTx/>
                <a:buNone/>
              </a:pPr>
              <a:t>7</a:t>
            </a:fld>
            <a:endParaRPr lang="de-DE" altLang="de-DE" sz="1300">
              <a:latin typeface="Calibri" panose="020F0502020204030204" pitchFamily="34" charset="0"/>
            </a:endParaRPr>
          </a:p>
        </p:txBody>
      </p:sp>
      <p:sp>
        <p:nvSpPr>
          <p:cNvPr id="16388"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89"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7543147-7AB7-464B-9145-22B17FBADC28}"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0"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91"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AB75842-CC2C-411F-A386-E22A70FC640D}"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2"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93"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9844F33-6376-40D8-B93B-14205B37C66D}"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4"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5"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843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30DBF0EE-282A-496E-93FD-E1469A7CBA1F}" type="slidenum">
              <a:rPr lang="de-DE" altLang="de-DE" sz="1300">
                <a:latin typeface="Calibri" panose="020F0502020204030204" pitchFamily="34" charset="0"/>
              </a:rPr>
              <a:pPr>
                <a:spcBef>
                  <a:spcPct val="0"/>
                </a:spcBef>
                <a:buClrTx/>
                <a:buFontTx/>
                <a:buNone/>
              </a:pPr>
              <a:t>8</a:t>
            </a:fld>
            <a:endParaRPr lang="de-DE" altLang="de-DE" sz="1300">
              <a:latin typeface="Calibri" panose="020F0502020204030204" pitchFamily="34" charset="0"/>
            </a:endParaRPr>
          </a:p>
        </p:txBody>
      </p:sp>
      <p:sp>
        <p:nvSpPr>
          <p:cNvPr id="18436"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37"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3468BD2-968F-4F59-9E50-16572DBCC2C7}"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38"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39"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9DA3EC-88C0-493A-BA03-AA4D67B3CA72}"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40"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41"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0D63662-DC44-4315-A5F1-714C59F3AA47}"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42"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43"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448765">
              <a:spcBef>
                <a:spcPct val="30000"/>
              </a:spcBef>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1pPr>
            <a:lvl2pPr defTabSz="448765">
              <a:spcBef>
                <a:spcPct val="30000"/>
              </a:spcBef>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2pPr>
            <a:lvl3pPr defTabSz="448765">
              <a:spcBef>
                <a:spcPct val="30000"/>
              </a:spcBef>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3pPr>
            <a:lvl4pPr defTabSz="448765">
              <a:spcBef>
                <a:spcPct val="30000"/>
              </a:spcBef>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4pPr>
            <a:lvl5pPr defTabSz="448765">
              <a:spcBef>
                <a:spcPct val="30000"/>
              </a:spcBef>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5pPr>
            <a:lvl6pPr marL="2426086" indent="-220553" defTabSz="448765" eaLnBrk="0" fontAlgn="base" hangingPunct="0">
              <a:spcBef>
                <a:spcPct val="30000"/>
              </a:spcBef>
              <a:spcAft>
                <a:spcPct val="0"/>
              </a:spcAft>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6pPr>
            <a:lvl7pPr marL="2867193" indent="-220553" defTabSz="448765" eaLnBrk="0" fontAlgn="base" hangingPunct="0">
              <a:spcBef>
                <a:spcPct val="30000"/>
              </a:spcBef>
              <a:spcAft>
                <a:spcPct val="0"/>
              </a:spcAft>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7pPr>
            <a:lvl8pPr marL="3308299" indent="-220553" defTabSz="448765" eaLnBrk="0" fontAlgn="base" hangingPunct="0">
              <a:spcBef>
                <a:spcPct val="30000"/>
              </a:spcBef>
              <a:spcAft>
                <a:spcPct val="0"/>
              </a:spcAft>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8pPr>
            <a:lvl9pPr marL="3749406" indent="-220553" defTabSz="448765" eaLnBrk="0" fontAlgn="base" hangingPunct="0">
              <a:spcBef>
                <a:spcPct val="30000"/>
              </a:spcBef>
              <a:spcAft>
                <a:spcPct val="0"/>
              </a:spcAft>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9pPr>
          </a:lstStyle>
          <a:p>
            <a:pPr>
              <a:spcBef>
                <a:spcPct val="0"/>
              </a:spcBef>
              <a:buClrTx/>
            </a:pPr>
            <a:r>
              <a:rPr lang="de-DE" altLang="de-DE" sz="1300">
                <a:latin typeface="Calibri" panose="020F0502020204030204" pitchFamily="34" charset="0"/>
              </a:rPr>
              <a:t>23.10.13</a:t>
            </a:r>
          </a:p>
        </p:txBody>
      </p:sp>
      <p:sp>
        <p:nvSpPr>
          <p:cNvPr id="2048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448765">
              <a:spcBef>
                <a:spcPct val="30000"/>
              </a:spcBef>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1pPr>
            <a:lvl2pPr defTabSz="448765">
              <a:spcBef>
                <a:spcPct val="30000"/>
              </a:spcBef>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2pPr>
            <a:lvl3pPr defTabSz="448765">
              <a:spcBef>
                <a:spcPct val="30000"/>
              </a:spcBef>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3pPr>
            <a:lvl4pPr defTabSz="448765">
              <a:spcBef>
                <a:spcPct val="30000"/>
              </a:spcBef>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4pPr>
            <a:lvl5pPr defTabSz="448765">
              <a:spcBef>
                <a:spcPct val="30000"/>
              </a:spcBef>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5pPr>
            <a:lvl6pPr marL="2426086" indent="-220553" defTabSz="448765" eaLnBrk="0" fontAlgn="base" hangingPunct="0">
              <a:spcBef>
                <a:spcPct val="30000"/>
              </a:spcBef>
              <a:spcAft>
                <a:spcPct val="0"/>
              </a:spcAft>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6pPr>
            <a:lvl7pPr marL="2867193" indent="-220553" defTabSz="448765" eaLnBrk="0" fontAlgn="base" hangingPunct="0">
              <a:spcBef>
                <a:spcPct val="30000"/>
              </a:spcBef>
              <a:spcAft>
                <a:spcPct val="0"/>
              </a:spcAft>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7pPr>
            <a:lvl8pPr marL="3308299" indent="-220553" defTabSz="448765" eaLnBrk="0" fontAlgn="base" hangingPunct="0">
              <a:spcBef>
                <a:spcPct val="30000"/>
              </a:spcBef>
              <a:spcAft>
                <a:spcPct val="0"/>
              </a:spcAft>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8pPr>
            <a:lvl9pPr marL="3749406" indent="-220553" defTabSz="448765" eaLnBrk="0" fontAlgn="base" hangingPunct="0">
              <a:spcBef>
                <a:spcPct val="30000"/>
              </a:spcBef>
              <a:spcAft>
                <a:spcPct val="0"/>
              </a:spcAft>
              <a:buClr>
                <a:srgbClr val="000000"/>
              </a:buClr>
              <a:buSzPct val="100000"/>
              <a:buFont typeface="Times New Roman" panose="02020603050405020304" pitchFamily="18" charset="0"/>
              <a:tabLst>
                <a:tab pos="0" algn="l"/>
                <a:tab pos="462549" algn="l"/>
                <a:tab pos="928162" algn="l"/>
                <a:tab pos="1392243" algn="l"/>
                <a:tab pos="1859387" algn="l"/>
                <a:tab pos="2324999" algn="l"/>
                <a:tab pos="2789081" algn="l"/>
                <a:tab pos="3256224" algn="l"/>
                <a:tab pos="3721837" algn="l"/>
                <a:tab pos="4187449" algn="l"/>
                <a:tab pos="4651530" algn="l"/>
                <a:tab pos="5118674" algn="l"/>
                <a:tab pos="5584287" algn="l"/>
                <a:tab pos="6048368" algn="l"/>
                <a:tab pos="6515511" algn="l"/>
                <a:tab pos="6981124" algn="l"/>
                <a:tab pos="7445205" algn="l"/>
                <a:tab pos="7912349" algn="l"/>
                <a:tab pos="8377961" algn="l"/>
                <a:tab pos="8842043" algn="l"/>
                <a:tab pos="9307655" algn="l"/>
              </a:tabLst>
              <a:defRPr sz="1200">
                <a:solidFill>
                  <a:srgbClr val="000000"/>
                </a:solidFill>
                <a:latin typeface="Times New Roman" panose="02020603050405020304" pitchFamily="18" charset="0"/>
              </a:defRPr>
            </a:lvl9pPr>
          </a:lstStyle>
          <a:p>
            <a:pPr>
              <a:spcBef>
                <a:spcPct val="0"/>
              </a:spcBef>
              <a:buClrTx/>
            </a:pPr>
            <a:fld id="{29D5E47D-3B88-4105-B54B-3E2E9327333E}" type="slidenum">
              <a:rPr lang="de-DE" altLang="de-DE" sz="1300">
                <a:latin typeface="Calibri" panose="020F0502020204030204" pitchFamily="34" charset="0"/>
              </a:rPr>
              <a:pPr>
                <a:spcBef>
                  <a:spcPct val="0"/>
                </a:spcBef>
                <a:buClrTx/>
              </a:pPr>
              <a:t>9</a:t>
            </a:fld>
            <a:endParaRPr lang="de-DE" altLang="de-DE" sz="1300">
              <a:latin typeface="Calibri" panose="020F0502020204030204" pitchFamily="34" charset="0"/>
            </a:endParaRPr>
          </a:p>
        </p:txBody>
      </p:sp>
      <p:sp>
        <p:nvSpPr>
          <p:cNvPr id="20484" name="Text Box 1"/>
          <p:cNvSpPr txBox="1">
            <a:spLocks noChangeArrowheads="1"/>
          </p:cNvSpPr>
          <p:nvPr/>
        </p:nvSpPr>
        <p:spPr bwMode="auto">
          <a:xfrm>
            <a:off x="4022059" y="0"/>
            <a:ext cx="3065946" cy="505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75" tIns="49251" rIns="98875" bIns="49251"/>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5" name="Text Box 2"/>
          <p:cNvSpPr txBox="1">
            <a:spLocks noChangeArrowheads="1"/>
          </p:cNvSpPr>
          <p:nvPr/>
        </p:nvSpPr>
        <p:spPr bwMode="auto">
          <a:xfrm>
            <a:off x="4022059" y="9720314"/>
            <a:ext cx="3065946" cy="505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75" tIns="49251" rIns="98875" bIns="49251"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510D17E6-673F-43F6-A863-665C4744938C}"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86" name="Text Box 3"/>
          <p:cNvSpPr txBox="1">
            <a:spLocks noChangeArrowheads="1"/>
          </p:cNvSpPr>
          <p:nvPr/>
        </p:nvSpPr>
        <p:spPr bwMode="auto">
          <a:xfrm>
            <a:off x="4022060" y="0"/>
            <a:ext cx="3067466" cy="506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75" tIns="49251" rIns="98875" bIns="49251"/>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7" name="Text Box 4"/>
          <p:cNvSpPr txBox="1">
            <a:spLocks noChangeArrowheads="1"/>
          </p:cNvSpPr>
          <p:nvPr/>
        </p:nvSpPr>
        <p:spPr bwMode="auto">
          <a:xfrm>
            <a:off x="4022060" y="9720314"/>
            <a:ext cx="3067466" cy="50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75" tIns="49251" rIns="98875" bIns="49251"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37465FF7-3FF7-48D7-97B6-DBA67E581CD3}"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88" name="Text Box 5"/>
          <p:cNvSpPr txBox="1">
            <a:spLocks noChangeArrowheads="1"/>
          </p:cNvSpPr>
          <p:nvPr/>
        </p:nvSpPr>
        <p:spPr bwMode="auto">
          <a:xfrm>
            <a:off x="4022059" y="0"/>
            <a:ext cx="3068987" cy="508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75" tIns="49251" rIns="98875" bIns="49251"/>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9" name="Text Box 6"/>
          <p:cNvSpPr txBox="1">
            <a:spLocks noChangeArrowheads="1"/>
          </p:cNvSpPr>
          <p:nvPr/>
        </p:nvSpPr>
        <p:spPr bwMode="auto">
          <a:xfrm>
            <a:off x="4022059" y="9720315"/>
            <a:ext cx="3068987" cy="508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75" tIns="49251" rIns="98875" bIns="49251"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586E368D-A109-4A58-B9F3-BA367E58731C}"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90" name="Rectangle 7"/>
          <p:cNvSpPr>
            <a:spLocks noGrp="1" noRot="1" noChangeAspect="1" noChangeArrowheads="1" noTextEdit="1"/>
          </p:cNvSpPr>
          <p:nvPr>
            <p:ph type="sldImg"/>
          </p:nvPr>
        </p:nvSpPr>
        <p:spPr>
          <a:xfrm>
            <a:off x="993775" y="768350"/>
            <a:ext cx="5111750"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91" name="Rectangle 8"/>
          <p:cNvSpPr>
            <a:spLocks noGrp="1" noChangeArrowheads="1"/>
          </p:cNvSpPr>
          <p:nvPr>
            <p:ph type="body" idx="1"/>
          </p:nvPr>
        </p:nvSpPr>
        <p:spPr>
          <a:xfrm>
            <a:off x="711385" y="4859387"/>
            <a:ext cx="5675876" cy="4611491"/>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253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0" algn="l"/>
                <a:tab pos="447233" algn="l"/>
                <a:tab pos="895998" algn="l"/>
                <a:tab pos="1344762" algn="l"/>
                <a:tab pos="1795059" algn="l"/>
                <a:tab pos="2243824" algn="l"/>
                <a:tab pos="2692588" algn="l"/>
                <a:tab pos="3142884" algn="l"/>
                <a:tab pos="3591649" algn="l"/>
                <a:tab pos="4040414" algn="l"/>
                <a:tab pos="4489179" algn="l"/>
                <a:tab pos="4939475" algn="l"/>
                <a:tab pos="5388239" algn="l"/>
                <a:tab pos="5837004" algn="l"/>
                <a:tab pos="6287301" algn="l"/>
                <a:tab pos="6736065" algn="l"/>
                <a:tab pos="7184830" algn="l"/>
                <a:tab pos="7635126" algn="l"/>
                <a:tab pos="8083890" algn="l"/>
                <a:tab pos="8532656" algn="l"/>
                <a:tab pos="8981420" algn="l"/>
              </a:tabLst>
              <a:defRPr sz="1200">
                <a:solidFill>
                  <a:srgbClr val="000000"/>
                </a:solidFill>
                <a:latin typeface="Times New Roman" panose="02020603050405020304" pitchFamily="18" charset="0"/>
              </a:defRPr>
            </a:lvl9pPr>
          </a:lstStyle>
          <a:p>
            <a:pPr>
              <a:spcBef>
                <a:spcPct val="0"/>
              </a:spcBef>
              <a:buClrTx/>
              <a:buFontTx/>
              <a:buNone/>
            </a:pPr>
            <a:fld id="{9D467A8E-8B8A-4E8A-B6FF-34F86E0C3D32}" type="slidenum">
              <a:rPr lang="de-DE" altLang="de-DE" sz="1300">
                <a:latin typeface="Calibri" panose="020F0502020204030204" pitchFamily="34" charset="0"/>
              </a:rPr>
              <a:pPr>
                <a:spcBef>
                  <a:spcPct val="0"/>
                </a:spcBef>
                <a:buClrTx/>
                <a:buFontTx/>
                <a:buNone/>
              </a:pPr>
              <a:t>10</a:t>
            </a:fld>
            <a:endParaRPr lang="de-DE" altLang="de-DE" sz="1300">
              <a:latin typeface="Calibri" panose="020F0502020204030204" pitchFamily="34" charset="0"/>
            </a:endParaRPr>
          </a:p>
        </p:txBody>
      </p:sp>
      <p:sp>
        <p:nvSpPr>
          <p:cNvPr id="22532" name="Text Box 1"/>
          <p:cNvSpPr txBox="1">
            <a:spLocks noChangeArrowheads="1"/>
          </p:cNvSpPr>
          <p:nvPr/>
        </p:nvSpPr>
        <p:spPr bwMode="auto">
          <a:xfrm>
            <a:off x="3851814" y="1"/>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3" name="Text Box 2"/>
          <p:cNvSpPr txBox="1">
            <a:spLocks noChangeArrowheads="1"/>
          </p:cNvSpPr>
          <p:nvPr/>
        </p:nvSpPr>
        <p:spPr bwMode="auto">
          <a:xfrm>
            <a:off x="3851814" y="9427766"/>
            <a:ext cx="2935222" cy="48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315D102-C7B7-49B6-A411-59003F845164}"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4" name="Text Box 3"/>
          <p:cNvSpPr txBox="1">
            <a:spLocks noChangeArrowheads="1"/>
          </p:cNvSpPr>
          <p:nvPr/>
        </p:nvSpPr>
        <p:spPr bwMode="auto">
          <a:xfrm>
            <a:off x="3851813" y="1"/>
            <a:ext cx="2936742" cy="49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5" name="Text Box 4"/>
          <p:cNvSpPr txBox="1">
            <a:spLocks noChangeArrowheads="1"/>
          </p:cNvSpPr>
          <p:nvPr/>
        </p:nvSpPr>
        <p:spPr bwMode="auto">
          <a:xfrm>
            <a:off x="3851813" y="9427766"/>
            <a:ext cx="2936742" cy="49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08EB9B7-2F71-47E6-ABCC-FC117DA19967}"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6" name="Text Box 5"/>
          <p:cNvSpPr txBox="1">
            <a:spLocks noChangeArrowheads="1"/>
          </p:cNvSpPr>
          <p:nvPr/>
        </p:nvSpPr>
        <p:spPr bwMode="auto">
          <a:xfrm>
            <a:off x="3851813" y="0"/>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7" name="Text Box 6"/>
          <p:cNvSpPr txBox="1">
            <a:spLocks noChangeArrowheads="1"/>
          </p:cNvSpPr>
          <p:nvPr/>
        </p:nvSpPr>
        <p:spPr bwMode="auto">
          <a:xfrm>
            <a:off x="3851813" y="9427765"/>
            <a:ext cx="2938262" cy="49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2" tIns="47521" rIns="95402" bIns="4752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9068BD4-467A-4937-A981-42A0AFB5F9D0}"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8" name="Rectangle 7"/>
          <p:cNvSpPr>
            <a:spLocks noGrp="1" noRot="1" noChangeAspect="1" noChangeArrowheads="1" noTextEdit="1"/>
          </p:cNvSpPr>
          <p:nvPr>
            <p:ph type="sldImg"/>
          </p:nvPr>
        </p:nvSpPr>
        <p:spPr>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9" name="Rectangle 8"/>
          <p:cNvSpPr>
            <a:spLocks noGrp="1" noChangeArrowheads="1"/>
          </p:cNvSpPr>
          <p:nvPr>
            <p:ph type="body" idx="1"/>
          </p:nvPr>
        </p:nvSpPr>
        <p:spPr>
          <a:xfrm>
            <a:off x="680984" y="4713114"/>
            <a:ext cx="5434188" cy="44729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331192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2631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3050" y="128588"/>
            <a:ext cx="2054225" cy="59880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28588"/>
            <a:ext cx="6013450" cy="59880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4745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128588"/>
            <a:ext cx="8220075" cy="1433512"/>
          </a:xfrm>
        </p:spPr>
        <p:txBody>
          <a:bodyPr/>
          <a:lstStyle/>
          <a:p>
            <a:r>
              <a:rPr lang="de-DE"/>
              <a:t>Titelmasterformat durch Klicken bearbeiten</a:t>
            </a:r>
          </a:p>
        </p:txBody>
      </p:sp>
    </p:spTree>
    <p:extLst>
      <p:ext uri="{BB962C8B-B14F-4D97-AF65-F5344CB8AC3E}">
        <p14:creationId xmlns:p14="http://schemas.microsoft.com/office/powerpoint/2010/main" val="85095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683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34587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3838" cy="45164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3438" y="1600200"/>
            <a:ext cx="4033837" cy="45164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5251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720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7781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5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382912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75536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007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
        <p:nvSpPr>
          <p:cNvPr id="1027" name="Rectangle 2"/>
          <p:cNvSpPr>
            <a:spLocks noGrp="1" noChangeArrowheads="1"/>
          </p:cNvSpPr>
          <p:nvPr>
            <p:ph type="body" idx="1"/>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28" name="Fußzeilenplatzhalter 3"/>
          <p:cNvSpPr txBox="1">
            <a:spLocks/>
          </p:cNvSpPr>
          <p:nvPr userDrawn="1"/>
        </p:nvSpPr>
        <p:spPr bwMode="auto">
          <a:xfrm>
            <a:off x="8316913" y="620713"/>
            <a:ext cx="3587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fld id="{086CF1F4-6540-42A8-B14D-5475D2C1EE86}" type="slidenum">
              <a:rPr lang="de-DE" altLang="de-DE" sz="700" b="1">
                <a:solidFill>
                  <a:schemeClr val="tx2"/>
                </a:solidFill>
                <a:ea typeface="ヒラギノ角ゴ Pro W3"/>
                <a:cs typeface="Arial" panose="020B0604020202020204" pitchFamily="34" charset="0"/>
              </a:rPr>
              <a:pPr algn="ctr" eaLnBrk="1" hangingPunct="1"/>
              <a:t>‹Nr.›</a:t>
            </a:fld>
            <a:endParaRPr lang="de-DE" altLang="de-DE" sz="700" b="1">
              <a:solidFill>
                <a:schemeClr val="tx2"/>
              </a:solidFill>
              <a:ea typeface="ヒラギノ角ゴ Pro W3"/>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bildung.breme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bildung.bremen.d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www.zeb.bildung.bremen.de/"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zeb@bildung.bremen.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762000" y="1143000"/>
            <a:ext cx="76200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de-DE" altLang="de-DE" sz="4400" b="1" dirty="0"/>
              <a:t>Übergang von der Grundschule in die weiterführende Schule</a:t>
            </a:r>
            <a:br>
              <a:rPr lang="de-DE" altLang="de-DE" sz="4400" b="1" dirty="0"/>
            </a:br>
            <a:r>
              <a:rPr lang="de-DE" altLang="de-DE" sz="4400" b="1" dirty="0"/>
              <a:t>2023/2024</a:t>
            </a:r>
          </a:p>
          <a:p>
            <a:pPr algn="ctr" eaLnBrk="1" hangingPunct="1">
              <a:spcBef>
                <a:spcPct val="0"/>
              </a:spcBef>
              <a:buClrTx/>
              <a:buFontTx/>
              <a:buNone/>
            </a:pPr>
            <a:endParaRPr lang="de-DE" altLang="de-DE" sz="4400" b="1" dirty="0" smtClean="0"/>
          </a:p>
          <a:p>
            <a:pPr algn="ctr" eaLnBrk="1" hangingPunct="1">
              <a:spcBef>
                <a:spcPct val="0"/>
              </a:spcBef>
              <a:buClrTx/>
              <a:buFontTx/>
              <a:buNone/>
            </a:pPr>
            <a:r>
              <a:rPr lang="de-DE" altLang="de-DE" sz="4400" b="1" dirty="0" smtClean="0"/>
              <a:t>Planbezirk 37</a:t>
            </a:r>
            <a:r>
              <a:rPr lang="de-DE" altLang="de-DE" sz="4400" b="1" dirty="0"/>
              <a:t/>
            </a:r>
            <a:br>
              <a:rPr lang="de-DE" altLang="de-DE" sz="4400" b="1" dirty="0"/>
            </a:br>
            <a:r>
              <a:rPr lang="de-DE" altLang="de-DE" sz="4400" b="1" dirty="0"/>
              <a:t/>
            </a:r>
            <a:br>
              <a:rPr lang="de-DE" altLang="de-DE" sz="4400" b="1" dirty="0"/>
            </a:br>
            <a:r>
              <a:rPr lang="de-DE" altLang="de-DE" sz="2000" b="1" dirty="0"/>
              <a:t>November 2022</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867400"/>
            <a:ext cx="1757363" cy="604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68313" y="2205038"/>
            <a:ext cx="8351837"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Elternberatung in den Grundschulen und Ausgabe der Anmeldebögen 	(auch für Kinder mit sonderpädagogischem Förderbedarf LSV und 	W+E)</a:t>
            </a:r>
          </a:p>
          <a:p>
            <a:pPr>
              <a:spcBef>
                <a:spcPts val="600"/>
              </a:spcBef>
              <a:buFont typeface="Arial" panose="020B0604020202020204" pitchFamily="34" charset="0"/>
              <a:buChar char="•"/>
            </a:pPr>
            <a:r>
              <a:rPr lang="de-DE" altLang="de-DE" sz="2200" dirty="0"/>
              <a:t>Abgabe der Anmeldebögen in der Grundschule (07.02.2023)</a:t>
            </a:r>
          </a:p>
          <a:p>
            <a:pPr>
              <a:spcBef>
                <a:spcPts val="600"/>
              </a:spcBef>
              <a:buFont typeface="Arial" panose="020B0604020202020204" pitchFamily="34" charset="0"/>
              <a:buChar char="•"/>
            </a:pPr>
            <a:r>
              <a:rPr lang="de-DE" altLang="de-DE" sz="2200" dirty="0"/>
              <a:t>Härtefallanträge direkt bei der </a:t>
            </a:r>
            <a:r>
              <a:rPr lang="de-DE" altLang="de-DE" sz="2200" dirty="0">
                <a:solidFill>
                  <a:srgbClr val="FF0000"/>
                </a:solidFill>
              </a:rPr>
              <a:t>weiterführenden Schule</a:t>
            </a:r>
            <a:r>
              <a:rPr lang="de-DE" altLang="de-DE" sz="2200" dirty="0"/>
              <a:t> abgeben</a:t>
            </a:r>
          </a:p>
          <a:p>
            <a:pPr>
              <a:spcBef>
                <a:spcPts val="600"/>
              </a:spcBef>
              <a:buFont typeface="Arial" panose="020B0604020202020204" pitchFamily="34" charset="0"/>
              <a:buChar char="•"/>
            </a:pPr>
            <a:r>
              <a:rPr lang="de-DE" altLang="de-DE" sz="2200" dirty="0"/>
              <a:t>Aufnahmeverfahren an den weiterführenden Schulen (Februar bis</a:t>
            </a:r>
          </a:p>
          <a:p>
            <a:pPr indent="0">
              <a:spcBef>
                <a:spcPts val="600"/>
              </a:spcBef>
            </a:pPr>
            <a:r>
              <a:rPr lang="de-DE" altLang="de-DE" sz="2200" dirty="0"/>
              <a:t>    März 2023)</a:t>
            </a:r>
          </a:p>
          <a:p>
            <a:pPr>
              <a:spcBef>
                <a:spcPts val="600"/>
              </a:spcBef>
              <a:buFont typeface="Arial" panose="020B0604020202020204" pitchFamily="34" charset="0"/>
              <a:buChar char="•"/>
            </a:pPr>
            <a:r>
              <a:rPr lang="de-DE" altLang="de-DE" sz="2200" dirty="0"/>
              <a:t>Herausgabe der </a:t>
            </a:r>
            <a:r>
              <a:rPr lang="de-DE" altLang="de-DE" sz="2200" u="sng" dirty="0"/>
              <a:t>Aufnahmebescheide</a:t>
            </a:r>
            <a:r>
              <a:rPr lang="de-DE" altLang="de-DE" sz="2200" dirty="0"/>
              <a:t> (17.03.2023)</a:t>
            </a:r>
          </a:p>
          <a:p>
            <a:pPr>
              <a:spcBef>
                <a:spcPts val="600"/>
              </a:spcBef>
              <a:buFont typeface="Arial" panose="020B0604020202020204" pitchFamily="34" charset="0"/>
              <a:buChar char="•"/>
            </a:pPr>
            <a:r>
              <a:rPr lang="de-DE" altLang="de-DE" sz="2200" dirty="0">
                <a:solidFill>
                  <a:srgbClr val="FF0000"/>
                </a:solidFill>
              </a:rPr>
              <a:t>Elternberatung, wenn Kind keine Wunschschule erhalten hat</a:t>
            </a:r>
          </a:p>
        </p:txBody>
      </p:sp>
      <p:grpSp>
        <p:nvGrpSpPr>
          <p:cNvPr id="21507" name="Group 2"/>
          <p:cNvGrpSpPr>
            <a:grpSpLocks/>
          </p:cNvGrpSpPr>
          <p:nvPr/>
        </p:nvGrpSpPr>
        <p:grpSpPr bwMode="auto">
          <a:xfrm>
            <a:off x="7451725" y="6237288"/>
            <a:ext cx="1439863" cy="450850"/>
            <a:chOff x="4694" y="3929"/>
            <a:chExt cx="907" cy="284"/>
          </a:xfrm>
        </p:grpSpPr>
        <p:pic>
          <p:nvPicPr>
            <p:cNvPr id="2150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4" y="3929"/>
              <a:ext cx="907" cy="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0" name="Text Box 4"/>
            <p:cNvSpPr txBox="1">
              <a:spLocks noChangeArrowheads="1"/>
            </p:cNvSpPr>
            <p:nvPr/>
          </p:nvSpPr>
          <p:spPr bwMode="auto">
            <a:xfrm>
              <a:off x="4694" y="3929"/>
              <a:ext cx="90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sp>
        <p:nvSpPr>
          <p:cNvPr id="21508" name="Text Box 5"/>
          <p:cNvSpPr txBox="1">
            <a:spLocks noChangeArrowheads="1"/>
          </p:cNvSpPr>
          <p:nvPr/>
        </p:nvSpPr>
        <p:spPr bwMode="auto">
          <a:xfrm>
            <a:off x="533400" y="600075"/>
            <a:ext cx="8229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der weiterführenden Schule</a:t>
            </a:r>
            <a:br>
              <a:rPr lang="de-DE" altLang="de-DE" b="1"/>
            </a:br>
            <a:r>
              <a:rPr lang="de-DE" altLang="de-DE" b="1"/>
              <a:t>- zeitlicher Ablauf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1989138"/>
            <a:ext cx="82296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Eltern entscheiden frei, an welcher Schulform (GY oder OS) und Schule sie ihr Kind anmelden wollen, </a:t>
            </a:r>
            <a:r>
              <a:rPr lang="de-DE" altLang="de-DE" sz="1800" b="1" u="sng" dirty="0"/>
              <a:t>wenn</a:t>
            </a:r>
            <a:r>
              <a:rPr lang="de-DE" altLang="de-DE" sz="1800" dirty="0"/>
              <a:t> sie an dem Beratungsgespräch der Grundschule teilgenommen haben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Ist das Kind nicht </a:t>
            </a:r>
            <a:r>
              <a:rPr lang="de-DE" altLang="de-DE" sz="1800" dirty="0" err="1"/>
              <a:t>üRS</a:t>
            </a:r>
            <a:r>
              <a:rPr lang="de-DE" altLang="de-DE" sz="1800" dirty="0"/>
              <a:t>, kann die Schule ohne Beratungsgespräch die Anwahl an ein Gymnasium ablehnen </a:t>
            </a:r>
          </a:p>
          <a:p>
            <a:pPr>
              <a:lnSpc>
                <a:spcPct val="90000"/>
              </a:lnSpc>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Ausnahme: Kinder mit festgestelltem sonderpädagogischen Förderbedarf W&amp;E und LSV, hier entscheidet die Behörde nach Beratung</a:t>
            </a:r>
          </a:p>
          <a:p>
            <a:pPr>
              <a:lnSpc>
                <a:spcPct val="90000"/>
              </a:lnSpc>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Es werden noch 4 Förderzentren fortgeführt:</a:t>
            </a:r>
          </a:p>
          <a:p>
            <a:pPr marL="0" indent="0">
              <a:lnSpc>
                <a:spcPct val="90000"/>
              </a:lnSpc>
              <a:spcBef>
                <a:spcPts val="600"/>
              </a:spcBef>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
            </a:r>
            <a:br>
              <a:rPr lang="de-DE" altLang="de-DE" sz="1800" dirty="0"/>
            </a:br>
            <a:r>
              <a:rPr lang="de-DE" altLang="de-DE" sz="1800" dirty="0"/>
              <a:t>	- Hören und Kommunikation (</a:t>
            </a:r>
            <a:r>
              <a:rPr lang="de-DE" altLang="de-DE" sz="1800" dirty="0" err="1"/>
              <a:t>Marcusallee</a:t>
            </a:r>
            <a:r>
              <a:rPr lang="de-DE" altLang="de-DE" sz="1800" dirty="0"/>
              <a:t>)</a:t>
            </a:r>
            <a:br>
              <a:rPr lang="de-DE" altLang="de-DE" sz="1800" dirty="0"/>
            </a:br>
            <a:r>
              <a:rPr lang="de-DE" altLang="de-DE" sz="1800" dirty="0"/>
              <a:t>	- Sehen und visuelle Wahrnehmung (Georg-Droste-Schule)</a:t>
            </a:r>
            <a:br>
              <a:rPr lang="de-DE" altLang="de-DE" sz="1800" dirty="0"/>
            </a:br>
            <a:r>
              <a:rPr lang="de-DE" altLang="de-DE" sz="1800" dirty="0"/>
              <a:t>	- körperliche und motorische Entwicklung </a:t>
            </a:r>
            <a:br>
              <a:rPr lang="de-DE" altLang="de-DE" sz="1800" dirty="0"/>
            </a:br>
            <a:r>
              <a:rPr lang="de-DE" altLang="de-DE" sz="1800" dirty="0"/>
              <a:t>	  (Paul-Goldschmidt-Schule) </a:t>
            </a:r>
            <a:r>
              <a:rPr lang="de-DE" altLang="de-DE" sz="2200" dirty="0"/>
              <a:t/>
            </a:r>
            <a:br>
              <a:rPr lang="de-DE" altLang="de-DE" sz="2200" dirty="0"/>
            </a:br>
            <a:r>
              <a:rPr lang="de-DE" altLang="de-DE" sz="2200" dirty="0"/>
              <a:t>	- </a:t>
            </a:r>
            <a:r>
              <a:rPr lang="de-DE" altLang="de-DE" sz="1800" dirty="0"/>
              <a:t>(befristet bis 31.07.2024) sozial-emotionale Entwicklung (Fritz-Gansberg-Str.)</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3"/>
          <p:cNvSpPr txBox="1">
            <a:spLocks noChangeArrowheads="1"/>
          </p:cNvSpPr>
          <p:nvPr/>
        </p:nvSpPr>
        <p:spPr bwMode="auto">
          <a:xfrm>
            <a:off x="533400" y="600075"/>
            <a:ext cx="82296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der weiterführenden Schule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1989138"/>
            <a:ext cx="82296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Es können drei Schulen angewählt werden. Wir raten sehr dazu auch drei Schulen auszusuchen. Die Wunschschule wählt man als </a:t>
            </a:r>
            <a:r>
              <a:rPr lang="de-DE" altLang="de-DE" sz="1700" dirty="0" err="1"/>
              <a:t>Erstwahl</a:t>
            </a:r>
            <a:r>
              <a:rPr lang="de-DE" altLang="de-DE" sz="1700" dirty="0"/>
              <a:t>. </a:t>
            </a:r>
            <a:br>
              <a:rPr lang="de-DE" altLang="de-DE" sz="1700" dirty="0"/>
            </a:br>
            <a:r>
              <a:rPr lang="de-DE" altLang="de-DE" sz="1700" dirty="0"/>
              <a:t>(zum Wählen und Losen mehr unten)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Wer keine drei Schulen wählt und eine sehr beliebte Schule in der </a:t>
            </a:r>
            <a:r>
              <a:rPr lang="de-DE" altLang="de-DE" sz="1700" dirty="0" err="1"/>
              <a:t>Erstwahl</a:t>
            </a:r>
            <a:r>
              <a:rPr lang="de-DE" altLang="de-DE" sz="1700" dirty="0"/>
              <a:t> hat, läuft Gefahr zugewiesen zu werden.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Wir raten daher dringend dazu sich mehrere Schulen anzusehen und bewusst eine Auswahl zu treffen. Die Schulen unterscheiden sich stark und es gibt immer Schulen, die besserer gefallen. Eltern und Kinder sollten sich unbedingt selbst ein Bild machen. </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Es gibt keine schlechten Schulen, sondern nur welche, die einem besser oder schlechter gefallen aufgrund eigener Präferenzen.</a:t>
            </a:r>
            <a:br>
              <a:rPr lang="de-DE" altLang="de-DE" sz="1700" dirty="0"/>
            </a:br>
            <a:r>
              <a:rPr lang="de-DE" altLang="de-DE" sz="1700" dirty="0"/>
              <a:t>(zur Strategie der Schulwahl ebenfalls mehr unten)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Davon nur eine Schule zu wählen und dann auf „wir klagen uns ein“ zu setzen, raten wir dringend ab.</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Die </a:t>
            </a:r>
            <a:r>
              <a:rPr lang="de-DE" altLang="de-DE" sz="1700" dirty="0" err="1"/>
              <a:t>Anwahlformulare</a:t>
            </a:r>
            <a:r>
              <a:rPr lang="de-DE" altLang="de-DE" sz="1700" dirty="0"/>
              <a:t> erhaltet ihr an eurer Schule. Beachtet: Es werden KEINE Schulnummern mehr eingetragen. </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3"/>
          <p:cNvSpPr txBox="1">
            <a:spLocks noChangeArrowheads="1"/>
          </p:cNvSpPr>
          <p:nvPr/>
        </p:nvSpPr>
        <p:spPr bwMode="auto">
          <a:xfrm>
            <a:off x="533400" y="600075"/>
            <a:ext cx="82296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der weiterführenden Schule </a:t>
            </a:r>
            <a:br>
              <a:rPr lang="de-DE" altLang="de-DE" b="1" dirty="0"/>
            </a:br>
            <a:r>
              <a:rPr lang="de-DE" altLang="de-DE" b="1" dirty="0"/>
              <a:t>(Erst- bis Drittwahl)</a:t>
            </a:r>
          </a:p>
        </p:txBody>
      </p:sp>
    </p:spTree>
    <p:extLst>
      <p:ext uri="{BB962C8B-B14F-4D97-AF65-F5344CB8AC3E}">
        <p14:creationId xmlns:p14="http://schemas.microsoft.com/office/powerpoint/2010/main" val="3201518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Grafik 1"/>
          <p:cNvPicPr>
            <a:picLocks noChangeAspect="1"/>
          </p:cNvPicPr>
          <p:nvPr/>
        </p:nvPicPr>
        <p:blipFill>
          <a:blip r:embed="rId4"/>
          <a:stretch>
            <a:fillRect/>
          </a:stretch>
        </p:blipFill>
        <p:spPr>
          <a:xfrm>
            <a:off x="495141" y="1268760"/>
            <a:ext cx="8617732" cy="381642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Grafik 2"/>
          <p:cNvPicPr>
            <a:picLocks noChangeAspect="1"/>
          </p:cNvPicPr>
          <p:nvPr/>
        </p:nvPicPr>
        <p:blipFill>
          <a:blip r:embed="rId4"/>
          <a:stretch>
            <a:fillRect/>
          </a:stretch>
        </p:blipFill>
        <p:spPr>
          <a:xfrm>
            <a:off x="827584" y="332656"/>
            <a:ext cx="6096000" cy="6210300"/>
          </a:xfrm>
          <a:prstGeom prst="rect">
            <a:avLst/>
          </a:prstGeom>
        </p:spPr>
      </p:pic>
    </p:spTree>
    <p:extLst>
      <p:ext uri="{BB962C8B-B14F-4D97-AF65-F5344CB8AC3E}">
        <p14:creationId xmlns:p14="http://schemas.microsoft.com/office/powerpoint/2010/main" val="1281649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einer Schule in freier Trägerschaft (SifT)</a:t>
            </a:r>
          </a:p>
        </p:txBody>
      </p:sp>
      <p:sp>
        <p:nvSpPr>
          <p:cNvPr id="17411" name="Text Box 2"/>
          <p:cNvSpPr txBox="1">
            <a:spLocks noChangeArrowheads="1"/>
          </p:cNvSpPr>
          <p:nvPr/>
        </p:nvSpPr>
        <p:spPr bwMode="auto">
          <a:xfrm>
            <a:off x="457200" y="1946275"/>
            <a:ext cx="8229600" cy="45783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4488" indent="-342900">
              <a:spcBef>
                <a:spcPts val="8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9pPr>
          </a:lstStyle>
          <a:p>
            <a:pPr marL="0" indent="-270000">
              <a:spcBef>
                <a:spcPts val="65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Sind Eltern an einer </a:t>
            </a:r>
            <a:r>
              <a:rPr lang="de-DE" altLang="de-DE" sz="2000" dirty="0" err="1"/>
              <a:t>SifT</a:t>
            </a:r>
            <a:r>
              <a:rPr lang="de-DE" altLang="de-DE" sz="2000" dirty="0"/>
              <a:t> interessiert, sollten sie dort frühzeitig nach den 	Informationsterminen fragen.</a:t>
            </a:r>
            <a:br>
              <a:rPr lang="de-DE" altLang="de-DE" sz="2000" dirty="0"/>
            </a:br>
            <a:r>
              <a:rPr lang="de-DE" altLang="de-DE" sz="2000" dirty="0"/>
              <a:t>	Sie müssen sich dort nach den Anmeldemodalitäten erkundigen.</a:t>
            </a:r>
          </a:p>
          <a:p>
            <a:pPr marL="0" indent="-270000">
              <a:spcBef>
                <a:spcPts val="65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Eltern aufgenommener Schüler </a:t>
            </a:r>
            <a:r>
              <a:rPr lang="de-DE" altLang="de-DE" sz="2000" b="1" u="sng" dirty="0"/>
              <a:t>können</a:t>
            </a:r>
            <a:r>
              <a:rPr lang="de-DE" altLang="de-DE" sz="2000" dirty="0"/>
              <a:t> (!), nicht müssen dann an der </a:t>
            </a:r>
            <a:r>
              <a:rPr lang="de-DE" altLang="de-DE" sz="2000" dirty="0" err="1"/>
              <a:t>SifT</a:t>
            </a:r>
            <a:r>
              <a:rPr lang="de-DE" altLang="de-DE" sz="2000" dirty="0"/>
              <a:t> 	eine Verzichtserklärung für einen Platz an einer öffentlichen Schule 	unterschreiben.</a:t>
            </a:r>
          </a:p>
          <a:p>
            <a:pPr marL="0" indent="-270000">
              <a:spcBef>
                <a:spcPts val="60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Die </a:t>
            </a:r>
            <a:r>
              <a:rPr lang="de-DE" altLang="de-DE" sz="2000" dirty="0" err="1"/>
              <a:t>SifT</a:t>
            </a:r>
            <a:r>
              <a:rPr lang="de-DE" altLang="de-DE" sz="2000" dirty="0"/>
              <a:t> melden der Behörde bis zum </a:t>
            </a:r>
            <a:r>
              <a:rPr lang="de-DE" altLang="de-DE" sz="2000" dirty="0">
                <a:solidFill>
                  <a:schemeClr val="tx1"/>
                </a:solidFill>
              </a:rPr>
              <a:t>15. Februar 2023</a:t>
            </a:r>
            <a:r>
              <a:rPr lang="de-DE" altLang="de-DE" sz="2000" dirty="0"/>
              <a:t>, welche Schüler 	sie verbindlich aufnehmen wollen.</a:t>
            </a:r>
          </a:p>
          <a:p>
            <a:pPr marL="0" indent="-270000">
              <a:spcBef>
                <a:spcPts val="60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Sinn: Die Kinder nehmen ohne Verzichtserklärung weiter am Verfahren teil. 	Ein Platz an einer öffentlichen Schule verfällt aber 14 Tage nach Zugang der </a:t>
            </a:r>
            <a:br>
              <a:rPr lang="de-DE" altLang="de-DE" sz="2000" dirty="0"/>
            </a:br>
            <a:r>
              <a:rPr lang="de-DE" altLang="de-DE" sz="2000" dirty="0"/>
              <a:t>	Zuweisung, wenn dieser nicht ausdrücklich angenommen wurde, wenn ein </a:t>
            </a:r>
            <a:br>
              <a:rPr lang="de-DE" altLang="de-DE" sz="2000" dirty="0"/>
            </a:br>
            <a:r>
              <a:rPr lang="de-DE" altLang="de-DE" sz="2000" dirty="0"/>
              <a:t>	</a:t>
            </a:r>
            <a:r>
              <a:rPr lang="de-DE" altLang="de-DE" sz="2000" dirty="0" err="1"/>
              <a:t>SifT</a:t>
            </a:r>
            <a:r>
              <a:rPr lang="de-DE" altLang="de-DE" sz="2000" dirty="0"/>
              <a:t>-Vertrag abgeschlossen wurde. </a:t>
            </a:r>
          </a:p>
          <a:p>
            <a:pPr>
              <a:spcBef>
                <a:spcPts val="600"/>
              </a:spcBef>
              <a:buClrTx/>
              <a:buFontTx/>
              <a:buNone/>
              <a:defRPr/>
            </a:pPr>
            <a:endParaRPr lang="de-DE" altLang="de-DE" sz="2200" dirty="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7583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1916113"/>
            <a:ext cx="7859713" cy="366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u="sng" dirty="0"/>
              <a:t>Ohne</a:t>
            </a:r>
            <a:r>
              <a:rPr lang="de-DE" altLang="de-DE" sz="2200" dirty="0"/>
              <a:t> Verzichtserklärung nimmt das Kind </a:t>
            </a:r>
            <a:r>
              <a:rPr lang="de-DE" altLang="de-DE" sz="2200" u="sng" dirty="0"/>
              <a:t>auch</a:t>
            </a:r>
            <a:r>
              <a:rPr lang="de-DE" altLang="de-DE" sz="2200" dirty="0"/>
              <a:t> am Verfahren für 	einen Schulplatz an einer öffentlichen Schule teil.</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Vorsicht: Es gibt </a:t>
            </a:r>
            <a:r>
              <a:rPr lang="de-DE" altLang="de-DE" sz="2200" dirty="0" err="1"/>
              <a:t>SifT</a:t>
            </a:r>
            <a:r>
              <a:rPr lang="de-DE" altLang="de-DE" sz="2200" dirty="0"/>
              <a:t>, die verlangen für einen „sicheren“ Platz, </a:t>
            </a:r>
            <a:br>
              <a:rPr lang="de-DE" altLang="de-DE" sz="2200" dirty="0"/>
            </a:br>
            <a:r>
              <a:rPr lang="de-DE" altLang="de-DE" sz="2200" dirty="0"/>
              <a:t>	dass die Verzichtserklärung unterschrieben wird.</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Eltern erhalten einen Aufnahmebescheid der öffentlichen 	Schule und müssen innerhalb von 2 Wochen nach Zugang 	verbindlich erklären, ob sie den Platz an der öffentlichen 	Schule annehmen. </a:t>
            </a:r>
            <a:r>
              <a:rPr lang="de-DE" altLang="de-DE" sz="2200" b="1" dirty="0"/>
              <a:t>Tun sie das nicht, verfällt der Platz!</a:t>
            </a:r>
          </a:p>
          <a:p>
            <a:pPr>
              <a:spcBef>
                <a:spcPts val="600"/>
              </a:spcBef>
              <a:buClrTx/>
              <a:buFontTx/>
              <a:buNone/>
              <a:defRPr/>
            </a:pPr>
            <a:endParaRPr lang="de-DE" altLang="de-DE" sz="2200" b="1" dirty="0"/>
          </a:p>
          <a:p>
            <a:pPr>
              <a:spcBef>
                <a:spcPts val="600"/>
              </a:spcBef>
              <a:buClrTx/>
              <a:buFontTx/>
              <a:buNone/>
              <a:defRPr/>
            </a:pPr>
            <a:endParaRPr lang="de-DE" altLang="de-DE" sz="2200" b="1" dirty="0"/>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Text Box 3"/>
          <p:cNvSpPr txBox="1">
            <a:spLocks noChangeArrowheads="1"/>
          </p:cNvSpPr>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einer SifT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7171313" y="6093296"/>
            <a:ext cx="1633894" cy="523357"/>
          </a:xfrm>
          <a:prstGeom prst="rect">
            <a:avLst/>
          </a:prstGeom>
        </p:spPr>
      </p:pic>
      <p:sp>
        <p:nvSpPr>
          <p:cNvPr id="4" name="Rechteck 3"/>
          <p:cNvSpPr/>
          <p:nvPr/>
        </p:nvSpPr>
        <p:spPr>
          <a:xfrm>
            <a:off x="611560" y="1124744"/>
            <a:ext cx="8352928" cy="4555093"/>
          </a:xfrm>
          <a:prstGeom prst="rect">
            <a:avLst/>
          </a:prstGeom>
        </p:spPr>
        <p:txBody>
          <a:bodyPr wrap="square">
            <a:spAutoFit/>
          </a:bodyPr>
          <a:lstStyle/>
          <a:p>
            <a:r>
              <a:rPr lang="de-DE" sz="2200" dirty="0">
                <a:solidFill>
                  <a:srgbClr val="000000"/>
                </a:solidFill>
              </a:rPr>
              <a:t> </a:t>
            </a:r>
            <a:r>
              <a:rPr lang="de-DE" sz="2400" b="1" dirty="0">
                <a:solidFill>
                  <a:srgbClr val="000000"/>
                </a:solidFill>
                <a:latin typeface="Calibri" panose="020F0502020204030204" pitchFamily="34" charset="0"/>
              </a:rPr>
              <a:t>Informationsveranstaltungen der </a:t>
            </a:r>
            <a:r>
              <a:rPr lang="de-DE" sz="2400" b="1" dirty="0" err="1">
                <a:solidFill>
                  <a:srgbClr val="000000"/>
                </a:solidFill>
                <a:latin typeface="Calibri" panose="020F0502020204030204" pitchFamily="34" charset="0"/>
              </a:rPr>
              <a:t>SifT</a:t>
            </a:r>
            <a:r>
              <a:rPr lang="de-DE" sz="2400" b="1" dirty="0">
                <a:solidFill>
                  <a:srgbClr val="000000"/>
                </a:solidFill>
                <a:latin typeface="Calibri" panose="020F0502020204030204" pitchFamily="34" charset="0"/>
              </a:rPr>
              <a:t>: </a:t>
            </a:r>
          </a:p>
          <a:p>
            <a:endParaRPr lang="de-DE" sz="24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u="sng" dirty="0">
                <a:solidFill>
                  <a:srgbClr val="000000"/>
                </a:solidFill>
                <a:latin typeface="Calibri" panose="020F0502020204030204" pitchFamily="34" charset="0"/>
              </a:rPr>
              <a:t>St.-Johannis-Schule:</a:t>
            </a:r>
            <a:r>
              <a:rPr lang="de-DE" sz="2200" b="1" dirty="0">
                <a:solidFill>
                  <a:srgbClr val="000000"/>
                </a:solidFill>
                <a:latin typeface="Calibri" panose="020F0502020204030204" pitchFamily="34" charset="0"/>
              </a:rPr>
              <a:t> 	</a:t>
            </a:r>
          </a:p>
          <a:p>
            <a:r>
              <a:rPr lang="de-DE" sz="2200" b="1" dirty="0">
                <a:solidFill>
                  <a:srgbClr val="000000"/>
                </a:solidFill>
                <a:latin typeface="Calibri" panose="020F0502020204030204" pitchFamily="34" charset="0"/>
              </a:rPr>
              <a:t>	</a:t>
            </a:r>
            <a:r>
              <a:rPr lang="de-DE" sz="2200" dirty="0">
                <a:solidFill>
                  <a:srgbClr val="000000"/>
                </a:solidFill>
                <a:latin typeface="Calibri" panose="020F0502020204030204" pitchFamily="34" charset="0"/>
              </a:rPr>
              <a:t>Informationsabend 05.12.22 + 13.12.22, 19:30 Uhr; </a:t>
            </a:r>
          </a:p>
          <a:p>
            <a:r>
              <a:rPr lang="de-DE" sz="2200" dirty="0">
                <a:solidFill>
                  <a:srgbClr val="000000"/>
                </a:solidFill>
                <a:latin typeface="Calibri" panose="020F0502020204030204" pitchFamily="34" charset="0"/>
              </a:rPr>
              <a:t>	Tag der offenen Tür, 09.12.22, 15:00 - 18:00 Uhr</a:t>
            </a:r>
          </a:p>
          <a:p>
            <a:endParaRPr lang="de-DE" sz="22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u="sng" dirty="0">
                <a:solidFill>
                  <a:srgbClr val="000000"/>
                </a:solidFill>
                <a:latin typeface="Calibri" panose="020F0502020204030204" pitchFamily="34" charset="0"/>
              </a:rPr>
              <a:t>Freie Evangelische Bekenntnisschule: </a:t>
            </a:r>
          </a:p>
          <a:p>
            <a:r>
              <a:rPr lang="de-DE" sz="2200" b="1" dirty="0">
                <a:solidFill>
                  <a:srgbClr val="000000"/>
                </a:solidFill>
                <a:latin typeface="Calibri" panose="020F0502020204030204" pitchFamily="34" charset="0"/>
              </a:rPr>
              <a:t>	</a:t>
            </a:r>
            <a:r>
              <a:rPr lang="de-DE" sz="2200" dirty="0">
                <a:solidFill>
                  <a:srgbClr val="000000"/>
                </a:solidFill>
                <a:latin typeface="Calibri" panose="020F0502020204030204" pitchFamily="34" charset="0"/>
              </a:rPr>
              <a:t>Informationsabend 09.11.22, 19:30Uhr</a:t>
            </a:r>
          </a:p>
          <a:p>
            <a:endParaRPr lang="de-DE" sz="22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u="sng" dirty="0">
                <a:solidFill>
                  <a:schemeClr val="tx1"/>
                </a:solidFill>
                <a:latin typeface="Calibri" panose="020F0502020204030204" pitchFamily="34" charset="0"/>
              </a:rPr>
              <a:t>Ökumenisches Gymnasium:</a:t>
            </a:r>
            <a:r>
              <a:rPr lang="de-DE" sz="2200" b="1" dirty="0">
                <a:solidFill>
                  <a:schemeClr val="tx1"/>
                </a:solidFill>
                <a:latin typeface="Calibri" panose="020F0502020204030204" pitchFamily="34" charset="0"/>
              </a:rPr>
              <a:t> </a:t>
            </a:r>
          </a:p>
          <a:p>
            <a:r>
              <a:rPr lang="de-DE" sz="2200" b="1" dirty="0">
                <a:solidFill>
                  <a:schemeClr val="tx1"/>
                </a:solidFill>
                <a:latin typeface="Calibri" panose="020F0502020204030204" pitchFamily="34" charset="0"/>
              </a:rPr>
              <a:t>	</a:t>
            </a:r>
            <a:r>
              <a:rPr lang="de-DE" sz="2200" dirty="0">
                <a:solidFill>
                  <a:srgbClr val="000000"/>
                </a:solidFill>
                <a:latin typeface="Calibri" panose="020F0502020204030204" pitchFamily="34" charset="0"/>
              </a:rPr>
              <a:t>Informationsabend 15.11.22, 19:00 Uhr;</a:t>
            </a:r>
          </a:p>
          <a:p>
            <a:r>
              <a:rPr lang="de-DE" sz="2200" dirty="0">
                <a:solidFill>
                  <a:srgbClr val="000000"/>
                </a:solidFill>
                <a:latin typeface="Calibri" panose="020F0502020204030204" pitchFamily="34" charset="0"/>
              </a:rPr>
              <a:t>	Mitmachtag Sa., 19.11.22, 11:00 Uhr (Homepage beachten)</a:t>
            </a:r>
          </a:p>
          <a:p>
            <a:endParaRPr lang="de-DE"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2692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908720"/>
            <a:ext cx="8064896" cy="3816429"/>
          </a:xfrm>
          <a:prstGeom prst="rect">
            <a:avLst/>
          </a:prstGeom>
        </p:spPr>
        <p:txBody>
          <a:bodyPr wrap="square">
            <a:spAutoFit/>
          </a:bodyPr>
          <a:lstStyle/>
          <a:p>
            <a:pPr marL="342900" lvl="0" indent="-342900">
              <a:buFont typeface="Arial" panose="020B0604020202020204" pitchFamily="34" charset="0"/>
              <a:buChar char="•"/>
            </a:pPr>
            <a:r>
              <a:rPr lang="de-DE" sz="2200" dirty="0">
                <a:solidFill>
                  <a:srgbClr val="000000"/>
                </a:solidFill>
              </a:rPr>
              <a:t> </a:t>
            </a:r>
            <a:r>
              <a:rPr lang="de-DE" sz="2200" b="1" u="sng" dirty="0">
                <a:solidFill>
                  <a:srgbClr val="000000"/>
                </a:solidFill>
                <a:latin typeface="Calibri" panose="020F0502020204030204" pitchFamily="34" charset="0"/>
              </a:rPr>
              <a:t>Privatschule Mentor</a:t>
            </a:r>
            <a:r>
              <a:rPr lang="de-DE" sz="2200" u="sng" dirty="0">
                <a:solidFill>
                  <a:srgbClr val="000000"/>
                </a:solidFill>
                <a:latin typeface="Calibri" panose="020F0502020204030204" pitchFamily="34" charset="0"/>
              </a:rPr>
              <a:t>:</a:t>
            </a:r>
            <a:r>
              <a:rPr lang="de-DE" sz="2200" dirty="0">
                <a:solidFill>
                  <a:srgbClr val="000000"/>
                </a:solidFill>
                <a:latin typeface="Calibri" panose="020F0502020204030204" pitchFamily="34" charset="0"/>
              </a:rPr>
              <a:t>  </a:t>
            </a:r>
          </a:p>
          <a:p>
            <a:pPr lvl="0"/>
            <a:r>
              <a:rPr lang="de-DE" sz="2200" dirty="0">
                <a:solidFill>
                  <a:srgbClr val="000000"/>
                </a:solidFill>
                <a:latin typeface="Calibri" panose="020F0502020204030204" pitchFamily="34" charset="0"/>
              </a:rPr>
              <a:t>	Informationsabend 13.10.22 + 15.12.22, 19:00 Uhr </a:t>
            </a:r>
          </a:p>
          <a:p>
            <a:pPr lvl="0"/>
            <a:endParaRPr lang="de-DE" sz="22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dirty="0">
                <a:solidFill>
                  <a:srgbClr val="000000"/>
                </a:solidFill>
              </a:rPr>
              <a:t> </a:t>
            </a:r>
            <a:r>
              <a:rPr lang="de-DE" sz="2200" b="1" u="sng" dirty="0" err="1">
                <a:solidFill>
                  <a:schemeClr val="tx1"/>
                </a:solidFill>
                <a:latin typeface="Calibri" panose="020F0502020204030204" pitchFamily="34" charset="0"/>
              </a:rPr>
              <a:t>Nebelthau</a:t>
            </a:r>
            <a:r>
              <a:rPr lang="de-DE" sz="2200" b="1" u="sng" dirty="0">
                <a:solidFill>
                  <a:schemeClr val="tx1"/>
                </a:solidFill>
                <a:latin typeface="Calibri" panose="020F0502020204030204" pitchFamily="34" charset="0"/>
              </a:rPr>
              <a:t>-Gymnasium: </a:t>
            </a:r>
          </a:p>
          <a:p>
            <a:r>
              <a:rPr lang="de-DE" sz="2200" dirty="0">
                <a:solidFill>
                  <a:srgbClr val="000000"/>
                </a:solidFill>
                <a:latin typeface="Calibri" panose="020F0502020204030204" pitchFamily="34" charset="0"/>
              </a:rPr>
              <a:t>	Informationsabend 11.11.22 +10.01.23, 18:00 Uhr</a:t>
            </a:r>
          </a:p>
          <a:p>
            <a:endParaRPr lang="de-DE" sz="22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u="sng" dirty="0">
                <a:solidFill>
                  <a:schemeClr val="tx1"/>
                </a:solidFill>
                <a:latin typeface="Calibri" panose="020F0502020204030204" pitchFamily="34" charset="0"/>
              </a:rPr>
              <a:t>Freie Gemeinschaftsschule:</a:t>
            </a:r>
            <a:r>
              <a:rPr lang="de-DE" sz="2200" b="1" dirty="0">
                <a:solidFill>
                  <a:schemeClr val="tx1"/>
                </a:solidFill>
                <a:latin typeface="Calibri" panose="020F0502020204030204" pitchFamily="34" charset="0"/>
              </a:rPr>
              <a:t> </a:t>
            </a:r>
          </a:p>
          <a:p>
            <a:r>
              <a:rPr lang="de-DE" sz="2200" b="1" dirty="0">
                <a:solidFill>
                  <a:schemeClr val="tx1"/>
                </a:solidFill>
                <a:latin typeface="Calibri" panose="020F0502020204030204" pitchFamily="34" charset="0"/>
              </a:rPr>
              <a:t>	</a:t>
            </a:r>
            <a:r>
              <a:rPr lang="de-DE" sz="2200" dirty="0">
                <a:solidFill>
                  <a:srgbClr val="000000"/>
                </a:solidFill>
                <a:latin typeface="Calibri" panose="020F0502020204030204" pitchFamily="34" charset="0"/>
              </a:rPr>
              <a:t>Informationsabende: 15.11.22, 19:00 Uhr</a:t>
            </a:r>
          </a:p>
          <a:p>
            <a:pPr marL="342900" lvl="0" indent="-342900">
              <a:buFont typeface="Arial" panose="020B0604020202020204" pitchFamily="34" charset="0"/>
              <a:buChar char="•"/>
            </a:pPr>
            <a:endParaRPr lang="de-DE" sz="2200" dirty="0">
              <a:solidFill>
                <a:srgbClr val="000000"/>
              </a:solidFill>
              <a:latin typeface="Calibri" panose="020F0502020204030204" pitchFamily="34" charset="0"/>
            </a:endParaRPr>
          </a:p>
          <a:p>
            <a:pPr marL="342900" lvl="0" indent="-342900">
              <a:buFont typeface="Arial" panose="020B0604020202020204" pitchFamily="34" charset="0"/>
              <a:buChar char="•"/>
            </a:pPr>
            <a:endParaRPr lang="de-DE" sz="2200" dirty="0">
              <a:solidFill>
                <a:srgbClr val="000000"/>
              </a:solidFill>
              <a:latin typeface="Calibri" panose="020F0502020204030204" pitchFamily="34" charset="0"/>
            </a:endParaRPr>
          </a:p>
          <a:p>
            <a:pPr lvl="0"/>
            <a:r>
              <a:rPr lang="de-DE" sz="2200" b="1" u="sng" dirty="0">
                <a:solidFill>
                  <a:srgbClr val="000000"/>
                </a:solidFill>
                <a:latin typeface="Calibri" panose="020F0502020204030204" pitchFamily="34" charset="0"/>
              </a:rPr>
              <a:t>Alle anderen </a:t>
            </a:r>
            <a:r>
              <a:rPr lang="de-DE" sz="2200" b="1" u="sng" dirty="0" err="1">
                <a:solidFill>
                  <a:srgbClr val="000000"/>
                </a:solidFill>
                <a:latin typeface="Calibri" panose="020F0502020204030204" pitchFamily="34" charset="0"/>
              </a:rPr>
              <a:t>SifT</a:t>
            </a:r>
            <a:r>
              <a:rPr lang="de-DE" sz="2200" b="1" u="sng" dirty="0">
                <a:solidFill>
                  <a:srgbClr val="000000"/>
                </a:solidFill>
                <a:latin typeface="Calibri" panose="020F0502020204030204" pitchFamily="34" charset="0"/>
              </a:rPr>
              <a:t> auf Nachfrage und nach Vereinbarung! </a:t>
            </a:r>
            <a:endParaRPr lang="de-DE" sz="2200" u="sng" dirty="0">
              <a:solidFill>
                <a:srgbClr val="000000"/>
              </a:solidFill>
              <a:latin typeface="Calibri" panose="020F0502020204030204" pitchFamily="34" charset="0"/>
            </a:endParaRPr>
          </a:p>
        </p:txBody>
      </p:sp>
      <p:pic>
        <p:nvPicPr>
          <p:cNvPr id="3" name="Grafik 2"/>
          <p:cNvPicPr>
            <a:picLocks noChangeAspect="1"/>
          </p:cNvPicPr>
          <p:nvPr/>
        </p:nvPicPr>
        <p:blipFill>
          <a:blip r:embed="rId2"/>
          <a:stretch>
            <a:fillRect/>
          </a:stretch>
        </p:blipFill>
        <p:spPr>
          <a:xfrm>
            <a:off x="7171313" y="6093296"/>
            <a:ext cx="1633894" cy="523357"/>
          </a:xfrm>
          <a:prstGeom prst="rect">
            <a:avLst/>
          </a:prstGeom>
        </p:spPr>
      </p:pic>
    </p:spTree>
    <p:extLst>
      <p:ext uri="{BB962C8B-B14F-4D97-AF65-F5344CB8AC3E}">
        <p14:creationId xmlns:p14="http://schemas.microsoft.com/office/powerpoint/2010/main" val="104901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762000" y="228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ct val="0"/>
              </a:spcBef>
              <a:buClrTx/>
              <a:buFontTx/>
              <a:buNone/>
            </a:pPr>
            <a:r>
              <a:rPr lang="de-DE" altLang="de-DE" sz="4400" b="1"/>
              <a:t>Die Elternbroschüre</a:t>
            </a:r>
          </a:p>
        </p:txBody>
      </p:sp>
      <p:sp>
        <p:nvSpPr>
          <p:cNvPr id="46083" name="Text Box 2"/>
          <p:cNvSpPr txBox="1">
            <a:spLocks noChangeArrowheads="1"/>
          </p:cNvSpPr>
          <p:nvPr/>
        </p:nvSpPr>
        <p:spPr bwMode="auto">
          <a:xfrm>
            <a:off x="762000" y="2057400"/>
            <a:ext cx="2297113"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450"/>
              </a:spcBef>
              <a:buClrTx/>
              <a:buFontTx/>
              <a:buNone/>
            </a:pPr>
            <a:r>
              <a:rPr lang="de-DE" altLang="de-DE" sz="1800" dirty="0"/>
              <a:t>Verteilung der neuen Broschüre über die Grundschulen im November 2022</a:t>
            </a:r>
          </a:p>
          <a:p>
            <a:pPr algn="ctr">
              <a:spcBef>
                <a:spcPts val="450"/>
              </a:spcBef>
              <a:buClrTx/>
              <a:buFontTx/>
              <a:buNone/>
            </a:pPr>
            <a:r>
              <a:rPr lang="de-DE" altLang="de-DE" sz="1800" dirty="0"/>
              <a:t>Auch: </a:t>
            </a:r>
            <a:r>
              <a:rPr lang="de-DE" altLang="de-DE" sz="1800" dirty="0">
                <a:hlinkClick r:id="rId3"/>
              </a:rPr>
              <a:t>www.bildung.bremen</a:t>
            </a:r>
            <a:r>
              <a:rPr lang="de-DE" altLang="de-DE" sz="1800" dirty="0"/>
              <a:t>. de</a:t>
            </a:r>
          </a:p>
        </p:txBody>
      </p:sp>
      <p:pic>
        <p:nvPicPr>
          <p:cNvPr id="460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371600"/>
            <a:ext cx="3327400" cy="464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533400" y="609600"/>
            <a:ext cx="77724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de-DE" altLang="de-DE" sz="4400" b="1" dirty="0"/>
              <a:t>Bremer Schulkonsens seit 2008</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198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3"/>
          <p:cNvSpPr>
            <a:spLocks noChangeArrowheads="1"/>
          </p:cNvSpPr>
          <p:nvPr/>
        </p:nvSpPr>
        <p:spPr bwMode="auto">
          <a:xfrm>
            <a:off x="685800" y="1981200"/>
            <a:ext cx="8207375" cy="483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8 Gymnasien führen in der Regel in 8 Jahren zum Abitur; alle anderen Abschlüsse möglich</a:t>
            </a:r>
          </a:p>
          <a:p>
            <a:pPr algn="just"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Oberschulen führen in der Regel in 9 Jahren zum Abitur, alle anderen Abschlüsse möglich  </a:t>
            </a:r>
            <a:br>
              <a:rPr lang="de-DE" altLang="de-DE" sz="2800" dirty="0"/>
            </a:br>
            <a:endParaRPr lang="de-DE" altLang="de-DE" sz="2800" dirty="0"/>
          </a:p>
          <a:p>
            <a:pPr eaLnBrk="1" hangingPunct="1">
              <a:spcBef>
                <a:spcPct val="0"/>
              </a:spcBef>
              <a:buFont typeface="Arial" panose="020B0604020202020204" pitchFamily="34" charset="0"/>
              <a:buChar char="•"/>
            </a:pPr>
            <a:r>
              <a:rPr lang="de-DE" altLang="de-DE" sz="2800" dirty="0"/>
              <a:t> 3 +1 verbleibende Förderzentren § 70a </a:t>
            </a:r>
            <a:r>
              <a:rPr lang="de-DE" altLang="de-DE" sz="2800" dirty="0" err="1"/>
              <a:t>SchVwG</a:t>
            </a:r>
            <a:endParaRPr lang="de-DE" altLang="de-DE" sz="2800" dirty="0"/>
          </a:p>
          <a:p>
            <a:pPr eaLnBrk="1" hangingPunct="1">
              <a:spcBef>
                <a:spcPct val="0"/>
              </a:spcBef>
            </a:pPr>
            <a:endParaRPr lang="de-DE" altLang="de-DE" sz="2800" dirty="0"/>
          </a:p>
          <a:p>
            <a:pPr eaLnBrk="1" hangingPunct="1">
              <a:spcBef>
                <a:spcPct val="0"/>
              </a:spcBef>
              <a:buClrTx/>
              <a:buFontTx/>
              <a:buNone/>
            </a:pPr>
            <a:endParaRPr lang="de-DE" altLang="de-DE" sz="2800" dirty="0"/>
          </a:p>
          <a:p>
            <a:pPr algn="just" eaLnBrk="1" hangingPunct="1">
              <a:spcBef>
                <a:spcPct val="0"/>
              </a:spcBef>
              <a:buClrTx/>
              <a:buFontTx/>
              <a:buNone/>
            </a:pPr>
            <a:endParaRPr lang="de-DE" altLang="de-D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von Gymnasium oder Oberschule</a:t>
            </a:r>
          </a:p>
        </p:txBody>
      </p:sp>
      <p:sp>
        <p:nvSpPr>
          <p:cNvPr id="2457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spcBef>
                <a:spcPts val="700"/>
              </a:spcBef>
              <a:buFont typeface="Arial" pitchFamily="34" charset="0"/>
              <a:buChar char="•"/>
              <a:defRPr/>
            </a:pPr>
            <a:r>
              <a:rPr lang="de-DE" altLang="de-DE" sz="2200" dirty="0"/>
              <a:t>Die 8 Gymnasien sind frei anwählbar; keine regionale Zuordnung</a:t>
            </a:r>
            <a:br>
              <a:rPr lang="de-DE" altLang="de-DE" sz="2200" dirty="0"/>
            </a:br>
            <a:endParaRPr lang="de-DE" altLang="de-DE" sz="2200" dirty="0"/>
          </a:p>
          <a:p>
            <a:pPr>
              <a:spcBef>
                <a:spcPts val="700"/>
              </a:spcBef>
              <a:buFont typeface="Arial" pitchFamily="34" charset="0"/>
              <a:buChar char="•"/>
              <a:defRPr/>
            </a:pPr>
            <a:r>
              <a:rPr lang="de-DE" altLang="de-DE" sz="2200" dirty="0"/>
              <a:t>Die Oberschulen sind auch frei anwählbar, </a:t>
            </a:r>
            <a:r>
              <a:rPr lang="de-DE" altLang="de-DE" sz="2200" u="sng" dirty="0"/>
              <a:t>aber Grundschulen in der</a:t>
            </a:r>
            <a:br>
              <a:rPr lang="de-DE" altLang="de-DE" sz="2200" u="sng" dirty="0"/>
            </a:br>
            <a:r>
              <a:rPr lang="de-DE" altLang="de-DE" sz="2200" dirty="0"/>
              <a:t>    </a:t>
            </a:r>
            <a:r>
              <a:rPr lang="de-DE" altLang="de-DE" sz="2200" u="sng" dirty="0"/>
              <a:t>Nähe zugeordnet</a:t>
            </a:r>
          </a:p>
          <a:p>
            <a:pPr>
              <a:spcBef>
                <a:spcPts val="700"/>
              </a:spcBef>
              <a:buFont typeface="Arial" pitchFamily="34" charset="0"/>
              <a:buChar char="•"/>
              <a:defRPr/>
            </a:pPr>
            <a:endParaRPr lang="de-DE" altLang="de-DE" sz="2200" u="sng" dirty="0">
              <a:solidFill>
                <a:srgbClr val="FF200F"/>
              </a:solidFill>
            </a:endParaRPr>
          </a:p>
          <a:p>
            <a:pPr>
              <a:spcBef>
                <a:spcPts val="700"/>
              </a:spcBef>
              <a:buFont typeface="Arial" pitchFamily="34" charset="0"/>
              <a:buChar char="•"/>
              <a:defRPr/>
            </a:pPr>
            <a:r>
              <a:rPr lang="de-DE" altLang="de-DE" sz="2200" dirty="0">
                <a:solidFill>
                  <a:srgbClr val="FF200F"/>
                </a:solidFill>
              </a:rPr>
              <a:t>Ohne regionale Zugehörigkeit wird an sehr beliebten Oberschulen</a:t>
            </a:r>
            <a:br>
              <a:rPr lang="de-DE" altLang="de-DE" sz="2200" dirty="0">
                <a:solidFill>
                  <a:srgbClr val="FF200F"/>
                </a:solidFill>
              </a:rPr>
            </a:br>
            <a:r>
              <a:rPr lang="de-DE" altLang="de-DE" sz="2200" dirty="0">
                <a:solidFill>
                  <a:srgbClr val="FF200F"/>
                </a:solidFill>
              </a:rPr>
              <a:t>    faktisch die Aufnahme ausgeschlossen sein. Auch eine Leistung </a:t>
            </a:r>
            <a:r>
              <a:rPr lang="de-DE" altLang="de-DE" sz="2200" dirty="0" err="1">
                <a:solidFill>
                  <a:srgbClr val="FF200F"/>
                </a:solidFill>
              </a:rPr>
              <a:t>üRS</a:t>
            </a:r>
            <a:r>
              <a:rPr lang="de-DE" altLang="de-DE" sz="2200" dirty="0">
                <a:solidFill>
                  <a:srgbClr val="FF200F"/>
                </a:solidFill>
              </a:rPr>
              <a:t> 	geht der Zuordnung nicht vor (zum Losverfahren mehr unten).</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Besonderheiten der Gymnasien</a:t>
            </a:r>
          </a:p>
        </p:txBody>
      </p:sp>
      <p:sp>
        <p:nvSpPr>
          <p:cNvPr id="52227" name="Text Box 2"/>
          <p:cNvSpPr txBox="1">
            <a:spLocks noChangeArrowheads="1"/>
          </p:cNvSpPr>
          <p:nvPr/>
        </p:nvSpPr>
        <p:spPr bwMode="auto">
          <a:xfrm>
            <a:off x="457200" y="1700213"/>
            <a:ext cx="8229600" cy="442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600"/>
              </a:spcBef>
              <a:buFont typeface="Arial" panose="020B0604020202020204" pitchFamily="34" charset="0"/>
              <a:buChar char="•"/>
            </a:pPr>
            <a:r>
              <a:rPr lang="de-DE" altLang="de-DE" sz="2200" dirty="0"/>
              <a:t>Unterricht mit einem erhöhten Lerntempo auf </a:t>
            </a:r>
            <a:r>
              <a:rPr lang="de-DE" altLang="de-DE" sz="2200" u="sng" dirty="0"/>
              <a:t>einem</a:t>
            </a:r>
            <a:r>
              <a:rPr lang="de-DE" altLang="de-DE" sz="2200" i="1" u="sng" dirty="0"/>
              <a:t/>
            </a:r>
            <a:br>
              <a:rPr lang="de-DE" altLang="de-DE" sz="2200" i="1" u="sng" dirty="0"/>
            </a:br>
            <a:r>
              <a:rPr lang="de-DE" altLang="de-DE" sz="2200" i="1" dirty="0"/>
              <a:t>	</a:t>
            </a:r>
            <a:r>
              <a:rPr lang="de-DE" altLang="de-DE" sz="2200" dirty="0"/>
              <a:t>Anforderungsniveau</a:t>
            </a:r>
          </a:p>
          <a:p>
            <a:pPr eaLnBrk="1" hangingPunct="1">
              <a:lnSpc>
                <a:spcPct val="90000"/>
              </a:lnSpc>
              <a:spcBef>
                <a:spcPts val="600"/>
              </a:spcBef>
              <a:buFont typeface="Arial" panose="020B0604020202020204" pitchFamily="34" charset="0"/>
              <a:buChar char="•"/>
            </a:pPr>
            <a:r>
              <a:rPr lang="de-DE" altLang="de-DE" sz="2200" dirty="0"/>
              <a:t>Ziel ist das Abitur, aber es gibt alle Abschlüsse (erweiterte 	Berufsbildungsreife, Mittlerer Schulabschluss, Abitur)</a:t>
            </a:r>
          </a:p>
          <a:p>
            <a:pPr eaLnBrk="1" hangingPunct="1">
              <a:lnSpc>
                <a:spcPct val="90000"/>
              </a:lnSpc>
              <a:spcBef>
                <a:spcPts val="600"/>
              </a:spcBef>
              <a:buFont typeface="Arial" panose="020B0604020202020204" pitchFamily="34" charset="0"/>
              <a:buChar char="•"/>
            </a:pPr>
            <a:r>
              <a:rPr lang="de-DE" altLang="de-DE" sz="2200" dirty="0"/>
              <a:t>Faktisch immer Ziffernnoten (Ausnahme theoretisch möglich)</a:t>
            </a:r>
          </a:p>
          <a:p>
            <a:pPr eaLnBrk="1" hangingPunct="1">
              <a:lnSpc>
                <a:spcPct val="90000"/>
              </a:lnSpc>
              <a:spcBef>
                <a:spcPts val="600"/>
              </a:spcBef>
              <a:buFont typeface="Arial" panose="020B0604020202020204" pitchFamily="34" charset="0"/>
              <a:buChar char="•"/>
            </a:pPr>
            <a:r>
              <a:rPr lang="de-DE" altLang="de-DE" sz="2200" b="1" dirty="0"/>
              <a:t>kein</a:t>
            </a:r>
            <a:r>
              <a:rPr lang="de-DE" altLang="de-DE" sz="2200" dirty="0"/>
              <a:t> </a:t>
            </a:r>
            <a:r>
              <a:rPr lang="de-DE" altLang="de-DE" sz="2200" b="1" dirty="0"/>
              <a:t>Sitzenbleiben vor Klasse 9 </a:t>
            </a:r>
            <a:r>
              <a:rPr lang="de-DE" altLang="de-DE" sz="2200" dirty="0"/>
              <a:t>(hier dann Frage der Versetzung in 	die </a:t>
            </a:r>
            <a:r>
              <a:rPr lang="de-DE" altLang="de-DE" sz="2200" dirty="0" err="1"/>
              <a:t>GyO</a:t>
            </a:r>
            <a:r>
              <a:rPr lang="de-DE" altLang="de-DE" sz="2200" dirty="0"/>
              <a:t>)</a:t>
            </a:r>
          </a:p>
          <a:p>
            <a:pPr eaLnBrk="1" hangingPunct="1">
              <a:lnSpc>
                <a:spcPct val="90000"/>
              </a:lnSpc>
              <a:spcBef>
                <a:spcPts val="600"/>
              </a:spcBef>
              <a:buFont typeface="Arial" panose="020B0604020202020204" pitchFamily="34" charset="0"/>
              <a:buChar char="•"/>
            </a:pPr>
            <a:r>
              <a:rPr lang="de-DE" altLang="de-DE" sz="2200" dirty="0"/>
              <a:t>kein (Zwangs) „</a:t>
            </a:r>
            <a:r>
              <a:rPr lang="de-DE" altLang="de-DE" sz="2200" dirty="0" err="1"/>
              <a:t>Abschulen</a:t>
            </a:r>
            <a:r>
              <a:rPr lang="de-DE" altLang="de-DE" sz="2200" dirty="0"/>
              <a:t>“ auf die Oberschule</a:t>
            </a:r>
          </a:p>
          <a:p>
            <a:pPr eaLnBrk="1" hangingPunct="1">
              <a:lnSpc>
                <a:spcPct val="90000"/>
              </a:lnSpc>
              <a:spcBef>
                <a:spcPts val="600"/>
              </a:spcBef>
              <a:buFont typeface="Arial" panose="020B0604020202020204" pitchFamily="34" charset="0"/>
              <a:buChar char="•"/>
            </a:pPr>
            <a:r>
              <a:rPr lang="de-DE" altLang="de-DE" sz="2200" dirty="0"/>
              <a:t>Regelklassenfrequenz: max. 30 Schüler</a:t>
            </a:r>
          </a:p>
          <a:p>
            <a:pPr eaLnBrk="1" hangingPunct="1">
              <a:lnSpc>
                <a:spcPct val="90000"/>
              </a:lnSpc>
              <a:spcBef>
                <a:spcPts val="600"/>
              </a:spcBef>
              <a:buFont typeface="Arial" panose="020B0604020202020204" pitchFamily="34" charset="0"/>
              <a:buChar char="•"/>
            </a:pPr>
            <a:r>
              <a:rPr lang="de-DE" altLang="de-DE" sz="2200" dirty="0"/>
              <a:t>Abitur nach 12 Jahren </a:t>
            </a:r>
            <a:br>
              <a:rPr lang="de-DE" altLang="de-DE" sz="2200" dirty="0"/>
            </a:br>
            <a:r>
              <a:rPr lang="de-DE" altLang="de-DE" sz="2200" dirty="0"/>
              <a:t>	(Ausnahme: Gy Links der Weser auch nach 13 Jahren)</a:t>
            </a:r>
          </a:p>
          <a:p>
            <a:pPr eaLnBrk="1" hangingPunct="1">
              <a:lnSpc>
                <a:spcPct val="90000"/>
              </a:lnSpc>
              <a:spcBef>
                <a:spcPts val="600"/>
              </a:spcBef>
              <a:buFont typeface="Arial" panose="020B0604020202020204" pitchFamily="34" charset="0"/>
              <a:buChar char="•"/>
            </a:pPr>
            <a:r>
              <a:rPr lang="de-DE" altLang="de-DE" sz="2200" dirty="0"/>
              <a:t>frei anwählbar ohne regionale Zuordnung</a:t>
            </a:r>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Anforderungen Gymnasium</a:t>
            </a:r>
          </a:p>
        </p:txBody>
      </p:sp>
      <p:sp>
        <p:nvSpPr>
          <p:cNvPr id="5427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marL="733425" indent="-276225">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550"/>
              </a:spcBef>
              <a:buClrTx/>
              <a:buFontTx/>
              <a:buNone/>
            </a:pPr>
            <a:r>
              <a:rPr lang="de-DE" altLang="de-DE" sz="2200" u="sng"/>
              <a:t>Bitte beachten Sie</a:t>
            </a:r>
            <a:r>
              <a:rPr lang="de-DE" altLang="de-DE" sz="2200"/>
              <a:t>:</a:t>
            </a:r>
            <a:br>
              <a:rPr lang="de-DE" altLang="de-DE" sz="2200"/>
            </a:br>
            <a:endParaRPr lang="de-DE" altLang="de-DE" sz="2200"/>
          </a:p>
          <a:p>
            <a:pPr>
              <a:lnSpc>
                <a:spcPct val="90000"/>
              </a:lnSpc>
              <a:spcBef>
                <a:spcPts val="550"/>
              </a:spcBef>
              <a:buClrTx/>
              <a:buFontTx/>
              <a:buNone/>
            </a:pPr>
            <a:r>
              <a:rPr lang="de-DE" altLang="de-DE" sz="2200"/>
              <a:t>Kinder, die auf einem Gymnasium angemeldet werden,</a:t>
            </a:r>
          </a:p>
          <a:p>
            <a:pPr>
              <a:lnSpc>
                <a:spcPct val="90000"/>
              </a:lnSpc>
              <a:spcBef>
                <a:spcPts val="550"/>
              </a:spcBef>
              <a:buClrTx/>
              <a:buFontTx/>
              <a:buNone/>
            </a:pPr>
            <a:r>
              <a:rPr lang="de-DE" altLang="de-DE" sz="2200"/>
              <a:t>sollten:</a:t>
            </a:r>
          </a:p>
          <a:p>
            <a:pPr>
              <a:lnSpc>
                <a:spcPct val="90000"/>
              </a:lnSpc>
              <a:spcBef>
                <a:spcPts val="550"/>
              </a:spcBef>
              <a:buClrTx/>
              <a:buFontTx/>
              <a:buNone/>
            </a:pPr>
            <a:endParaRPr lang="de-DE" altLang="de-DE" sz="2200"/>
          </a:p>
          <a:p>
            <a:pPr lvl="1">
              <a:lnSpc>
                <a:spcPct val="90000"/>
              </a:lnSpc>
              <a:spcBef>
                <a:spcPts val="550"/>
              </a:spcBef>
              <a:buFont typeface="Calibri" panose="020F0502020204030204" pitchFamily="34" charset="0"/>
              <a:buChar char="•"/>
            </a:pPr>
            <a:r>
              <a:rPr lang="de-DE" altLang="de-DE" sz="2200" b="1"/>
              <a:t>Spaß am Lernen haben</a:t>
            </a:r>
          </a:p>
          <a:p>
            <a:pPr lvl="1">
              <a:lnSpc>
                <a:spcPct val="90000"/>
              </a:lnSpc>
              <a:spcBef>
                <a:spcPts val="550"/>
              </a:spcBef>
              <a:buFont typeface="Calibri" panose="020F0502020204030204" pitchFamily="34" charset="0"/>
              <a:buChar char="•"/>
            </a:pPr>
            <a:r>
              <a:rPr lang="de-DE" altLang="de-DE" sz="2200" b="1"/>
              <a:t>leistungsbereit sein </a:t>
            </a:r>
          </a:p>
          <a:p>
            <a:pPr lvl="1">
              <a:lnSpc>
                <a:spcPct val="90000"/>
              </a:lnSpc>
              <a:spcBef>
                <a:spcPts val="550"/>
              </a:spcBef>
              <a:buFont typeface="Calibri" panose="020F0502020204030204" pitchFamily="34" charset="0"/>
              <a:buChar char="•"/>
            </a:pPr>
            <a:r>
              <a:rPr lang="de-DE" altLang="de-DE" sz="2200" b="1"/>
              <a:t>belastbar sein</a:t>
            </a:r>
            <a:br>
              <a:rPr lang="de-DE" altLang="de-DE" sz="2200" b="1"/>
            </a:br>
            <a:endParaRPr lang="de-DE" altLang="de-DE" sz="2200" b="1"/>
          </a:p>
          <a:p>
            <a:pPr lvl="1" algn="ctr">
              <a:lnSpc>
                <a:spcPct val="90000"/>
              </a:lnSpc>
              <a:spcBef>
                <a:spcPts val="600"/>
              </a:spcBef>
              <a:buClrTx/>
              <a:buFontTx/>
              <a:buNone/>
            </a:pPr>
            <a:r>
              <a:rPr lang="de-DE" altLang="de-DE" sz="2200"/>
              <a:t/>
            </a:r>
            <a:br>
              <a:rPr lang="de-DE" altLang="de-DE" sz="2200"/>
            </a:br>
            <a:endParaRPr lang="de-DE" altLang="de-DE" sz="2200"/>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76672"/>
            <a:ext cx="8784976" cy="5037276"/>
          </a:xfrm>
          <a:prstGeom prst="rect">
            <a:avLst/>
          </a:prstGeom>
        </p:spPr>
        <p:txBody>
          <a:bodyPr wrap="square">
            <a:spAutoFit/>
          </a:bodyPr>
          <a:lstStyle/>
          <a:p>
            <a:r>
              <a:rPr lang="de-DE" sz="3200" b="1" baseline="30000" dirty="0">
                <a:solidFill>
                  <a:srgbClr val="000000"/>
                </a:solidFill>
                <a:latin typeface="Calibri" panose="020F0502020204030204" pitchFamily="34" charset="0"/>
              </a:rPr>
              <a:t>Die 8 Gymnasien </a:t>
            </a:r>
            <a:r>
              <a:rPr lang="de-DE" sz="700" b="1" dirty="0">
                <a:solidFill>
                  <a:srgbClr val="000000"/>
                </a:solidFill>
              </a:rPr>
              <a:t>27</a:t>
            </a:r>
            <a:endParaRPr lang="de-DE" sz="700" dirty="0">
              <a:solidFill>
                <a:srgbClr val="000000"/>
              </a:solidFill>
            </a:endParaRP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Alexander-von-Humboldt-Gymnasium</a:t>
            </a:r>
            <a:r>
              <a:rPr lang="de-DE" sz="2000" dirty="0">
                <a:solidFill>
                  <a:srgbClr val="000000"/>
                </a:solidFill>
                <a:latin typeface="Calibri" panose="020F0502020204030204" pitchFamily="34" charset="0"/>
              </a:rPr>
              <a:t> (15.11.22, 18:00 Uhr 4 nach 5; Infotag, 	19.01.23, 16:30-19:00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Altes Gymnasium </a:t>
            </a:r>
            <a:r>
              <a:rPr lang="de-DE" sz="2000" dirty="0">
                <a:solidFill>
                  <a:srgbClr val="000000"/>
                </a:solidFill>
                <a:latin typeface="Calibri" panose="020F0502020204030204" pitchFamily="34" charset="0"/>
              </a:rPr>
              <a:t>(Tag der offenen Tür 23.11.22, 16:00 – 18:00 Uhr;</a:t>
            </a:r>
          </a:p>
          <a:p>
            <a:pPr marL="457200" lvl="1" indent="0" algn="just"/>
            <a:r>
              <a:rPr lang="de-DE" sz="2000" dirty="0">
                <a:solidFill>
                  <a:srgbClr val="000000"/>
                </a:solidFill>
                <a:latin typeface="Calibri" panose="020F0502020204030204" pitchFamily="34" charset="0"/>
              </a:rPr>
              <a:t>Info-Abend 11.01.23, 19:00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Hermann-Böse-Gymnasium</a:t>
            </a:r>
            <a:r>
              <a:rPr lang="de-DE" sz="2000" dirty="0">
                <a:solidFill>
                  <a:srgbClr val="000000"/>
                </a:solidFill>
                <a:latin typeface="Calibri" panose="020F0502020204030204" pitchFamily="34" charset="0"/>
              </a:rPr>
              <a:t> (Tag der offenen Tür 01.11.22,  ab 16:00 Uhr;</a:t>
            </a:r>
          </a:p>
          <a:p>
            <a:pPr algn="just"/>
            <a:r>
              <a:rPr lang="de-DE" sz="2000" dirty="0">
                <a:solidFill>
                  <a:srgbClr val="000000"/>
                </a:solidFill>
                <a:latin typeface="Calibri" panose="020F0502020204030204" pitchFamily="34" charset="0"/>
              </a:rPr>
              <a:t>	Infoabend: 10.01 + </a:t>
            </a:r>
            <a:r>
              <a:rPr lang="de-DE" sz="2000" dirty="0" smtClean="0">
                <a:solidFill>
                  <a:srgbClr val="000000"/>
                </a:solidFill>
                <a:latin typeface="Calibri" panose="020F0502020204030204" pitchFamily="34" charset="0"/>
              </a:rPr>
              <a:t>12.01.23, </a:t>
            </a:r>
            <a:r>
              <a:rPr lang="de-DE" sz="2000" dirty="0">
                <a:solidFill>
                  <a:srgbClr val="000000"/>
                </a:solidFill>
                <a:latin typeface="Calibri" panose="020F0502020204030204" pitchFamily="34" charset="0"/>
              </a:rPr>
              <a:t>jeweils 18:00 Uhr)</a:t>
            </a:r>
          </a:p>
          <a:p>
            <a:pPr marL="342900" indent="-342900" algn="just">
              <a:buFont typeface="Arial" panose="020B0604020202020204" pitchFamily="34" charset="0"/>
              <a:buChar char="•"/>
            </a:pPr>
            <a:r>
              <a:rPr lang="de-DE" sz="2000" dirty="0">
                <a:solidFill>
                  <a:srgbClr val="000000"/>
                </a:solidFill>
              </a:rPr>
              <a:t> </a:t>
            </a:r>
            <a:r>
              <a:rPr lang="de-DE" sz="2000" u="sng" dirty="0" err="1">
                <a:solidFill>
                  <a:srgbClr val="000000"/>
                </a:solidFill>
                <a:latin typeface="Calibri" panose="020F0502020204030204" pitchFamily="34" charset="0"/>
              </a:rPr>
              <a:t>Kippenberg</a:t>
            </a:r>
            <a:r>
              <a:rPr lang="de-DE" sz="2000" u="sng" dirty="0">
                <a:solidFill>
                  <a:srgbClr val="000000"/>
                </a:solidFill>
                <a:latin typeface="Calibri" panose="020F0502020204030204" pitchFamily="34" charset="0"/>
              </a:rPr>
              <a:t>-Gymnasium</a:t>
            </a:r>
            <a:r>
              <a:rPr lang="de-DE" sz="2000" dirty="0">
                <a:solidFill>
                  <a:srgbClr val="000000"/>
                </a:solidFill>
                <a:latin typeface="Calibri" panose="020F0502020204030204" pitchFamily="34" charset="0"/>
              </a:rPr>
              <a:t> (Info-Abend: 08.12.22 + 16.01.23 jeweils </a:t>
            </a:r>
          </a:p>
          <a:p>
            <a:pPr algn="just"/>
            <a:r>
              <a:rPr lang="de-DE" sz="2000" dirty="0">
                <a:solidFill>
                  <a:srgbClr val="000000"/>
                </a:solidFill>
                <a:latin typeface="Calibri" panose="020F0502020204030204" pitchFamily="34" charset="0"/>
              </a:rPr>
              <a:t>	um 19:30 Uhr; Schnuppertag 11.01.23, 16:00 – 18:00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Gymnasium Horn </a:t>
            </a:r>
            <a:r>
              <a:rPr lang="de-DE" sz="2000" dirty="0">
                <a:solidFill>
                  <a:srgbClr val="000000"/>
                </a:solidFill>
                <a:latin typeface="Calibri" panose="020F0502020204030204" pitchFamily="34" charset="0"/>
              </a:rPr>
              <a:t>(Info-Abend: 18.01.23, 18:30-20:00 Uhr;</a:t>
            </a:r>
          </a:p>
          <a:p>
            <a:pPr algn="just"/>
            <a:r>
              <a:rPr lang="de-DE" sz="2000" dirty="0">
                <a:solidFill>
                  <a:srgbClr val="000000"/>
                </a:solidFill>
                <a:latin typeface="Calibri" panose="020F0502020204030204" pitchFamily="34" charset="0"/>
              </a:rPr>
              <a:t>	Tag der offenen Tür 20.01.23, 16:00-17:30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Gymnasium Hamburger Straße </a:t>
            </a:r>
            <a:r>
              <a:rPr lang="de-DE" sz="2000" dirty="0">
                <a:solidFill>
                  <a:srgbClr val="000000"/>
                </a:solidFill>
                <a:latin typeface="Calibri" panose="020F0502020204030204" pitchFamily="34" charset="0"/>
              </a:rPr>
              <a:t>(Info-Abend: 24.11.22, 19:00-20:30 Uhr; </a:t>
            </a:r>
          </a:p>
          <a:p>
            <a:pPr algn="just"/>
            <a:r>
              <a:rPr lang="de-DE" sz="2000" dirty="0">
                <a:solidFill>
                  <a:srgbClr val="000000"/>
                </a:solidFill>
                <a:latin typeface="Calibri" panose="020F0502020204030204" pitchFamily="34" charset="0"/>
              </a:rPr>
              <a:t>	Offener Nachmittag, 24.11.22, 16:00 – 18:00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Gymnasium Links der Weser</a:t>
            </a:r>
            <a:r>
              <a:rPr lang="de-DE" sz="2000" dirty="0">
                <a:solidFill>
                  <a:srgbClr val="000000"/>
                </a:solidFill>
                <a:latin typeface="Calibri" panose="020F0502020204030204" pitchFamily="34" charset="0"/>
              </a:rPr>
              <a:t> (Info-Abend: 25.01.23, 19:00-20:30 Uhr, im 	Bürgerhaus </a:t>
            </a:r>
            <a:r>
              <a:rPr lang="de-DE" sz="2000" dirty="0" err="1">
                <a:solidFill>
                  <a:srgbClr val="000000"/>
                </a:solidFill>
                <a:latin typeface="Calibri" panose="020F0502020204030204" pitchFamily="34" charset="0"/>
              </a:rPr>
              <a:t>Obervieland</a:t>
            </a:r>
            <a:r>
              <a:rPr lang="de-DE" sz="2000" dirty="0">
                <a:solidFill>
                  <a:srgbClr val="000000"/>
                </a:solidFill>
                <a:latin typeface="Calibri" panose="020F0502020204030204" pitchFamily="34" charset="0"/>
              </a:rPr>
              <a:t>; Tag der offenen Tür 24.01.23, 16:00-18:00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Gymnasium Vegesack</a:t>
            </a:r>
            <a:r>
              <a:rPr lang="de-DE" sz="2000" dirty="0">
                <a:solidFill>
                  <a:srgbClr val="000000"/>
                </a:solidFill>
                <a:latin typeface="Calibri" panose="020F0502020204030204" pitchFamily="34" charset="0"/>
              </a:rPr>
              <a:t> (Info-Abend: 12.01.23, 18:30-20:00 Uhr)</a:t>
            </a:r>
          </a:p>
        </p:txBody>
      </p:sp>
      <p:pic>
        <p:nvPicPr>
          <p:cNvPr id="3" name="Grafik 2"/>
          <p:cNvPicPr>
            <a:picLocks noChangeAspect="1"/>
          </p:cNvPicPr>
          <p:nvPr/>
        </p:nvPicPr>
        <p:blipFill>
          <a:blip r:embed="rId2"/>
          <a:stretch>
            <a:fillRect/>
          </a:stretch>
        </p:blipFill>
        <p:spPr>
          <a:xfrm>
            <a:off x="7175261" y="6093296"/>
            <a:ext cx="1666176" cy="576021"/>
          </a:xfrm>
          <a:prstGeom prst="rect">
            <a:avLst/>
          </a:prstGeom>
        </p:spPr>
      </p:pic>
    </p:spTree>
    <p:extLst>
      <p:ext uri="{BB962C8B-B14F-4D97-AF65-F5344CB8AC3E}">
        <p14:creationId xmlns:p14="http://schemas.microsoft.com/office/powerpoint/2010/main" val="3812913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500063" y="1844675"/>
            <a:ext cx="846455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600"/>
              </a:spcBef>
              <a:buFont typeface="Arial" panose="020B0604020202020204" pitchFamily="34" charset="0"/>
              <a:buChar char="•"/>
            </a:pPr>
            <a:r>
              <a:rPr lang="de-DE" altLang="de-DE" sz="2200" dirty="0"/>
              <a:t>Unterricht nach Neigung und Lernfähigkeit durch Differenzierung auf 	unterschiedlichen Anforderungsniveaus</a:t>
            </a:r>
          </a:p>
          <a:p>
            <a:pPr eaLnBrk="1" hangingPunct="1">
              <a:lnSpc>
                <a:spcPct val="90000"/>
              </a:lnSpc>
              <a:spcBef>
                <a:spcPts val="600"/>
              </a:spcBef>
              <a:buFont typeface="Arial" panose="020B0604020202020204" pitchFamily="34" charset="0"/>
              <a:buChar char="•"/>
            </a:pPr>
            <a:r>
              <a:rPr lang="de-DE" altLang="de-DE" sz="2200" dirty="0"/>
              <a:t>alle Abschlüsse (einfache und erweiterte Berufsbildungsreife, Mittlerer</a:t>
            </a:r>
            <a:br>
              <a:rPr lang="de-DE" altLang="de-DE" sz="2200" dirty="0"/>
            </a:br>
            <a:r>
              <a:rPr lang="de-DE" altLang="de-DE" sz="2200" dirty="0"/>
              <a:t>	Schulabschluss, Abitur)</a:t>
            </a:r>
          </a:p>
          <a:p>
            <a:pPr eaLnBrk="1" hangingPunct="1">
              <a:lnSpc>
                <a:spcPct val="90000"/>
              </a:lnSpc>
              <a:spcBef>
                <a:spcPts val="600"/>
              </a:spcBef>
              <a:buFont typeface="Arial" panose="020B0604020202020204" pitchFamily="34" charset="0"/>
              <a:buChar char="•"/>
            </a:pPr>
            <a:r>
              <a:rPr lang="de-DE" altLang="de-DE" sz="2200" b="1" dirty="0"/>
              <a:t>kein Sitzenbleiben vor Klasse 10 </a:t>
            </a:r>
            <a:r>
              <a:rPr lang="de-DE" altLang="de-DE" sz="2200" dirty="0"/>
              <a:t>(hier dann Frage der Versetzung in 	die </a:t>
            </a:r>
            <a:r>
              <a:rPr lang="de-DE" altLang="de-DE" sz="2200" dirty="0" err="1"/>
              <a:t>GyO</a:t>
            </a:r>
            <a:r>
              <a:rPr lang="de-DE" altLang="de-DE" sz="2200" dirty="0"/>
              <a:t>)</a:t>
            </a:r>
          </a:p>
          <a:p>
            <a:pPr eaLnBrk="1" hangingPunct="1">
              <a:lnSpc>
                <a:spcPct val="90000"/>
              </a:lnSpc>
              <a:spcBef>
                <a:spcPts val="600"/>
              </a:spcBef>
              <a:buFont typeface="Arial" panose="020B0604020202020204" pitchFamily="34" charset="0"/>
              <a:buChar char="•"/>
            </a:pPr>
            <a:r>
              <a:rPr lang="de-DE" altLang="de-DE" sz="2200" dirty="0"/>
              <a:t>Häufig bis Klasse 8 keine Ziffernnoten</a:t>
            </a:r>
          </a:p>
          <a:p>
            <a:pPr eaLnBrk="1" hangingPunct="1">
              <a:lnSpc>
                <a:spcPct val="90000"/>
              </a:lnSpc>
              <a:spcBef>
                <a:spcPts val="600"/>
              </a:spcBef>
              <a:buFont typeface="Arial" panose="020B0604020202020204" pitchFamily="34" charset="0"/>
              <a:buChar char="•"/>
            </a:pPr>
            <a:r>
              <a:rPr lang="de-DE" altLang="de-DE" sz="2200" dirty="0"/>
              <a:t>Regelklassenfrequenz: max. 25 Schüler</a:t>
            </a:r>
          </a:p>
          <a:p>
            <a:pPr eaLnBrk="1" hangingPunct="1">
              <a:lnSpc>
                <a:spcPct val="90000"/>
              </a:lnSpc>
              <a:spcBef>
                <a:spcPts val="600"/>
              </a:spcBef>
              <a:buFont typeface="Arial" panose="020B0604020202020204" pitchFamily="34" charset="0"/>
              <a:buChar char="•"/>
            </a:pPr>
            <a:r>
              <a:rPr lang="de-DE" altLang="de-DE" sz="2200" dirty="0"/>
              <a:t>Abitur in der Regel nach 13 Jahren, aber z. T. auch nach 12 Jahren 	möglich, entweder in der eigenen Oberstufe oder in einer 	zugeordneten gymnasialen Oberstufe</a:t>
            </a:r>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Besonderheiten der Oberschule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95536" y="920621"/>
            <a:ext cx="8496944" cy="4616648"/>
          </a:xfrm>
          <a:prstGeom prst="rect">
            <a:avLst/>
          </a:prstGeom>
        </p:spPr>
        <p:txBody>
          <a:bodyPr wrap="square">
            <a:spAutoFit/>
          </a:bodyPr>
          <a:lstStyle/>
          <a:p>
            <a:pPr lvl="0"/>
            <a:r>
              <a:rPr lang="de-DE" sz="3200" b="1" dirty="0">
                <a:solidFill>
                  <a:srgbClr val="000000"/>
                </a:solidFill>
                <a:latin typeface="Calibri" panose="020F0502020204030204" pitchFamily="34" charset="0"/>
              </a:rPr>
              <a:t>Zugeordnete Oberschulen</a:t>
            </a:r>
          </a:p>
          <a:p>
            <a:pPr lvl="0"/>
            <a:endParaRPr lang="de-DE" sz="3200" dirty="0">
              <a:solidFill>
                <a:srgbClr val="000000"/>
              </a:solidFill>
              <a:latin typeface="Calibri" panose="020F0502020204030204" pitchFamily="34" charset="0"/>
            </a:endParaRPr>
          </a:p>
          <a:p>
            <a:pPr lvl="0" indent="-270000">
              <a:spcBef>
                <a:spcPts val="600"/>
              </a:spcBef>
              <a:buFont typeface="Arial" charset="0"/>
              <a:buChar char="•"/>
              <a:defRPr/>
            </a:pPr>
            <a:r>
              <a:rPr lang="de-DE" dirty="0">
                <a:solidFill>
                  <a:srgbClr val="000000"/>
                </a:solidFill>
              </a:rPr>
              <a:t> </a:t>
            </a:r>
            <a:r>
              <a:rPr lang="de-DE" altLang="de-DE" b="1" dirty="0">
                <a:solidFill>
                  <a:srgbClr val="000000"/>
                </a:solidFill>
              </a:rPr>
              <a:t>Oberschule an der Koblenzer Straße</a:t>
            </a:r>
          </a:p>
          <a:p>
            <a:pPr lvl="0" indent="-270000">
              <a:spcBef>
                <a:spcPts val="600"/>
              </a:spcBef>
              <a:defRPr/>
            </a:pPr>
            <a:r>
              <a:rPr lang="de-DE" altLang="de-DE" dirty="0">
                <a:solidFill>
                  <a:srgbClr val="000000"/>
                </a:solidFill>
              </a:rPr>
              <a:t>	Tag der offenen Tür, 15.12.2022, 16:00-18:00 Uhr</a:t>
            </a:r>
          </a:p>
          <a:p>
            <a:pPr lvl="0" indent="-270000">
              <a:spcBef>
                <a:spcPts val="600"/>
              </a:spcBef>
              <a:defRPr/>
            </a:pPr>
            <a:r>
              <a:rPr lang="de-DE" dirty="0">
                <a:solidFill>
                  <a:srgbClr val="000000"/>
                </a:solidFill>
              </a:rPr>
              <a:t>	Infoabend, 15.12.2022, 18:00-19:00 Uhr</a:t>
            </a:r>
          </a:p>
          <a:p>
            <a:pPr lvl="0" indent="-270000">
              <a:spcBef>
                <a:spcPts val="600"/>
              </a:spcBef>
              <a:defRPr/>
            </a:pPr>
            <a:endParaRPr lang="de-DE" dirty="0">
              <a:solidFill>
                <a:srgbClr val="000000"/>
              </a:solidFill>
            </a:endParaRPr>
          </a:p>
          <a:p>
            <a:pPr lvl="0" indent="-270000">
              <a:spcBef>
                <a:spcPts val="600"/>
              </a:spcBef>
              <a:buFont typeface="Arial" charset="0"/>
              <a:buChar char="•"/>
              <a:defRPr/>
            </a:pPr>
            <a:r>
              <a:rPr lang="de-DE" altLang="de-DE" b="1" dirty="0">
                <a:solidFill>
                  <a:srgbClr val="000000"/>
                </a:solidFill>
              </a:rPr>
              <a:t>Albert-Einstein-Oberschule </a:t>
            </a:r>
          </a:p>
          <a:p>
            <a:pPr marL="61788" lvl="0">
              <a:spcBef>
                <a:spcPts val="600"/>
              </a:spcBef>
              <a:defRPr/>
            </a:pPr>
            <a:r>
              <a:rPr lang="de-DE" altLang="de-DE" dirty="0">
                <a:solidFill>
                  <a:srgbClr val="000000"/>
                </a:solidFill>
              </a:rPr>
              <a:t>     Infoabend, 17.01.2023, 17:30-19:00 Uhr</a:t>
            </a:r>
          </a:p>
          <a:p>
            <a:pPr marL="61788" lvl="0">
              <a:spcBef>
                <a:spcPts val="600"/>
              </a:spcBef>
              <a:defRPr/>
            </a:pPr>
            <a:endParaRPr lang="de-DE" altLang="de-DE" dirty="0">
              <a:solidFill>
                <a:srgbClr val="000000"/>
              </a:solidFill>
            </a:endParaRPr>
          </a:p>
          <a:p>
            <a:pPr marL="72900" lvl="0" indent="-342900">
              <a:spcBef>
                <a:spcPts val="600"/>
              </a:spcBef>
              <a:buFont typeface="Arial" panose="020B0604020202020204" pitchFamily="34" charset="0"/>
              <a:buChar char="•"/>
              <a:defRPr/>
            </a:pPr>
            <a:r>
              <a:rPr lang="de-DE" altLang="de-DE" b="1" dirty="0">
                <a:solidFill>
                  <a:srgbClr val="000000"/>
                </a:solidFill>
              </a:rPr>
              <a:t>Gesamtschule Ost</a:t>
            </a:r>
          </a:p>
          <a:p>
            <a:pPr lvl="0">
              <a:spcBef>
                <a:spcPts val="600"/>
              </a:spcBef>
              <a:defRPr/>
            </a:pPr>
            <a:r>
              <a:rPr lang="de-DE" altLang="de-DE" dirty="0">
                <a:solidFill>
                  <a:srgbClr val="000000"/>
                </a:solidFill>
              </a:rPr>
              <a:t>       Tag der offenen Tür, 13.01.2023, 16:00-18:00</a:t>
            </a:r>
          </a:p>
          <a:p>
            <a:pPr lvl="0">
              <a:spcBef>
                <a:spcPts val="600"/>
              </a:spcBef>
              <a:defRPr/>
            </a:pPr>
            <a:r>
              <a:rPr lang="de-DE" altLang="de-DE">
                <a:solidFill>
                  <a:srgbClr val="000000"/>
                </a:solidFill>
              </a:rPr>
              <a:t>	Infoabend, 16.01.2023, 19:00 Uhr</a:t>
            </a:r>
            <a:endParaRPr lang="de-DE" altLang="de-DE" dirty="0">
              <a:solidFill>
                <a:srgbClr val="00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917" y="6021288"/>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5751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323850" y="1341438"/>
            <a:ext cx="8280400"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33400" indent="-523875">
              <a:spcBef>
                <a:spcPts val="8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9pPr>
          </a:lstStyle>
          <a:p>
            <a:pPr marL="0" indent="0" eaLnBrk="1" hangingPunct="1">
              <a:lnSpc>
                <a:spcPct val="80000"/>
              </a:lnSpc>
              <a:spcBef>
                <a:spcPts val="500"/>
              </a:spcBef>
              <a:buClrTx/>
              <a:buFontTx/>
              <a:buNone/>
              <a:defRPr/>
            </a:pPr>
            <a:r>
              <a:rPr lang="de-DE" altLang="de-DE" sz="1600" dirty="0"/>
              <a:t>Das Aufnahmeverfahren wird </a:t>
            </a:r>
            <a:r>
              <a:rPr lang="de-DE" altLang="de-DE" sz="1600" b="1" u="sng" dirty="0"/>
              <a:t>nur bei Überanwahl</a:t>
            </a:r>
            <a:r>
              <a:rPr lang="de-DE" altLang="de-DE" sz="1600" b="1" dirty="0"/>
              <a:t> </a:t>
            </a:r>
            <a:r>
              <a:rPr lang="de-DE" altLang="de-DE" sz="1600" dirty="0"/>
              <a:t>durchgeführt und erfolgt nach folgenden Kriterien:</a:t>
            </a:r>
          </a:p>
          <a:p>
            <a:pPr eaLnBrk="1" hangingPunct="1">
              <a:lnSpc>
                <a:spcPct val="80000"/>
              </a:lnSpc>
              <a:spcBef>
                <a:spcPts val="500"/>
              </a:spcBef>
              <a:buClrTx/>
              <a:buFontTx/>
              <a:buNone/>
              <a:defRPr/>
            </a:pPr>
            <a:endParaRPr lang="de-DE" altLang="de-DE" sz="1600" dirty="0"/>
          </a:p>
          <a:p>
            <a:pPr eaLnBrk="1" hangingPunct="1">
              <a:lnSpc>
                <a:spcPct val="80000"/>
              </a:lnSpc>
              <a:spcBef>
                <a:spcPts val="500"/>
              </a:spcBef>
              <a:buClrTx/>
              <a:buFontTx/>
              <a:buNone/>
              <a:defRPr/>
            </a:pPr>
            <a:r>
              <a:rPr lang="de-DE" altLang="de-DE" sz="1600" b="1" u="sng" dirty="0"/>
              <a:t>Gymnasium</a:t>
            </a:r>
            <a:r>
              <a:rPr lang="de-DE" altLang="de-DE" sz="1600" b="1" dirty="0"/>
              <a:t>:</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bis zu 10 % Härtefälle </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ggf. Grundschulen mit besonderen Fremdsprachen (Freiligrath/Gy Horn) oder Sportkader (Gy 	</a:t>
            </a:r>
            <a:r>
              <a:rPr lang="de-DE" altLang="de-DE" sz="1600" dirty="0" err="1"/>
              <a:t>LdW</a:t>
            </a:r>
            <a:r>
              <a:rPr lang="de-DE" altLang="de-DE" sz="1600" dirty="0"/>
              <a:t>)</a:t>
            </a:r>
          </a:p>
          <a:p>
            <a:pPr marL="0" indent="-270000" eaLnBrk="1" hangingPunct="1">
              <a:lnSpc>
                <a:spcPct val="80000"/>
              </a:lnSpc>
              <a:spcBef>
                <a:spcPts val="600"/>
              </a:spcBef>
              <a:buFont typeface="Times New Roman" pitchFamily="18" charset="0"/>
              <a:buAutoNum type="arabicPeriod"/>
              <a:defRPr/>
            </a:pPr>
            <a:r>
              <a:rPr lang="de-DE" altLang="de-DE" sz="1600" dirty="0"/>
              <a:t>Kinder über Regelstandard bis 100 % (ggf. Los)</a:t>
            </a:r>
          </a:p>
          <a:p>
            <a:pPr marL="0" indent="-270000" eaLnBrk="1" hangingPunct="1">
              <a:lnSpc>
                <a:spcPct val="80000"/>
              </a:lnSpc>
              <a:spcBef>
                <a:spcPts val="600"/>
              </a:spcBef>
              <a:buFont typeface="Times New Roman" pitchFamily="18" charset="0"/>
              <a:buAutoNum type="arabicPeriod"/>
              <a:defRPr/>
            </a:pPr>
            <a:r>
              <a:rPr lang="de-DE" altLang="de-DE" sz="1600" b="1" dirty="0">
                <a:solidFill>
                  <a:schemeClr val="tx1"/>
                </a:solidFill>
              </a:rPr>
              <a:t>Sonderfall: Geschwisterkinder noch in Sek. 1 mit familiärer Härte </a:t>
            </a:r>
            <a:r>
              <a:rPr lang="de-DE" altLang="de-DE" sz="1600" b="1" u="sng" dirty="0">
                <a:solidFill>
                  <a:schemeClr val="tx1"/>
                </a:solidFill>
              </a:rPr>
              <a:t>nicht</a:t>
            </a:r>
            <a:r>
              <a:rPr lang="de-DE" altLang="de-DE" sz="1600" b="1" dirty="0">
                <a:solidFill>
                  <a:schemeClr val="tx1"/>
                </a:solidFill>
              </a:rPr>
              <a:t> </a:t>
            </a:r>
            <a:r>
              <a:rPr lang="de-DE" altLang="de-DE" sz="1600" b="1" dirty="0" err="1">
                <a:solidFill>
                  <a:schemeClr val="tx1"/>
                </a:solidFill>
              </a:rPr>
              <a:t>üRS</a:t>
            </a:r>
            <a:endParaRPr lang="de-DE" altLang="de-DE" sz="1600" b="1" dirty="0">
              <a:solidFill>
                <a:schemeClr val="tx1"/>
              </a:solidFill>
            </a:endParaRPr>
          </a:p>
          <a:p>
            <a:pPr marL="0" indent="-270000" eaLnBrk="1" hangingPunct="1">
              <a:lnSpc>
                <a:spcPct val="80000"/>
              </a:lnSpc>
              <a:spcBef>
                <a:spcPts val="600"/>
              </a:spcBef>
              <a:buFont typeface="Times New Roman" pitchFamily="18" charset="0"/>
              <a:buAutoNum type="arabicPeriod"/>
              <a:defRPr/>
            </a:pPr>
            <a:r>
              <a:rPr lang="de-DE" altLang="de-DE" sz="1600" dirty="0"/>
              <a:t>alle übrigen Bewerber (ggf. Los)</a:t>
            </a:r>
            <a:br>
              <a:rPr lang="de-DE" altLang="de-DE" sz="1600" dirty="0"/>
            </a:br>
            <a:endParaRPr lang="de-DE" altLang="de-DE" sz="1600" dirty="0"/>
          </a:p>
          <a:p>
            <a:pPr eaLnBrk="1" hangingPunct="1">
              <a:lnSpc>
                <a:spcPct val="80000"/>
              </a:lnSpc>
              <a:spcBef>
                <a:spcPts val="500"/>
              </a:spcBef>
              <a:buClrTx/>
              <a:buFontTx/>
              <a:buNone/>
              <a:defRPr/>
            </a:pPr>
            <a:r>
              <a:rPr lang="de-DE" altLang="de-DE" sz="1600" b="1" u="sng" dirty="0"/>
              <a:t>Oberschule</a:t>
            </a:r>
            <a:r>
              <a:rPr lang="de-DE" altLang="de-DE" sz="1600" b="1" dirty="0"/>
              <a:t>:</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bis zu 10 % Härtefälle </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ggf. Grundschulen mit besonderen Fremdsprachen oder Sportkader (</a:t>
            </a:r>
            <a:r>
              <a:rPr lang="de-DE" altLang="de-DE" sz="1600" dirty="0" err="1"/>
              <a:t>Ronzelen</a:t>
            </a:r>
            <a:r>
              <a:rPr lang="de-DE" altLang="de-DE" sz="1600" dirty="0"/>
              <a:t>)</a:t>
            </a:r>
          </a:p>
          <a:p>
            <a:pPr marL="0" indent="-270000" eaLnBrk="1" hangingPunct="1">
              <a:lnSpc>
                <a:spcPct val="80000"/>
              </a:lnSpc>
              <a:spcBef>
                <a:spcPts val="600"/>
              </a:spcBef>
              <a:buFont typeface="Times New Roman" pitchFamily="18" charset="0"/>
              <a:buAutoNum type="arabicPeriod"/>
              <a:defRPr/>
            </a:pPr>
            <a:r>
              <a:rPr lang="de-DE" altLang="de-DE" sz="1600" dirty="0"/>
              <a:t>bis zu 33 % Kinder mit Leistung über dem Regelstandard </a:t>
            </a:r>
            <a:r>
              <a:rPr lang="de-DE" altLang="de-DE" sz="1600" b="1" u="sng" dirty="0"/>
              <a:t>regional zugeordnet </a:t>
            </a:r>
            <a:r>
              <a:rPr lang="de-DE" altLang="de-DE" sz="1600" dirty="0"/>
              <a:t>(ggf. Los) </a:t>
            </a:r>
          </a:p>
          <a:p>
            <a:pPr marL="0" indent="-270000" eaLnBrk="1" hangingPunct="1">
              <a:lnSpc>
                <a:spcPct val="80000"/>
              </a:lnSpc>
              <a:spcBef>
                <a:spcPts val="600"/>
              </a:spcBef>
              <a:buFont typeface="Times New Roman" pitchFamily="18" charset="0"/>
              <a:buAutoNum type="arabicPeriod"/>
              <a:defRPr/>
            </a:pPr>
            <a:r>
              <a:rPr lang="de-DE" altLang="de-DE" sz="1600" dirty="0"/>
              <a:t>regional zugeordnete Grundschulen;</a:t>
            </a:r>
            <a:r>
              <a:rPr lang="de-DE" altLang="de-DE" sz="1600" b="1" dirty="0"/>
              <a:t> </a:t>
            </a:r>
            <a:br>
              <a:rPr lang="de-DE" altLang="de-DE" sz="1600" b="1" dirty="0"/>
            </a:br>
            <a:r>
              <a:rPr lang="de-DE" altLang="de-DE" sz="1600" b="1" dirty="0"/>
              <a:t>      </a:t>
            </a:r>
            <a:r>
              <a:rPr lang="de-DE" altLang="de-DE" sz="1600" b="1" u="sng" dirty="0"/>
              <a:t>Zuzug vor Schuljahresbeginn gleichgestellt</a:t>
            </a:r>
            <a:r>
              <a:rPr lang="de-DE" altLang="de-DE" sz="1600" dirty="0"/>
              <a:t>. </a:t>
            </a:r>
            <a:r>
              <a:rPr lang="de-DE" altLang="de-DE" sz="1600" b="1" u="sng" dirty="0"/>
              <a:t>Meldung bis 07.02.2023.</a:t>
            </a:r>
            <a:endParaRPr lang="de-DE" altLang="de-DE" sz="1600" dirty="0"/>
          </a:p>
          <a:p>
            <a:pPr marL="0" indent="-270000" eaLnBrk="1" hangingPunct="1">
              <a:lnSpc>
                <a:spcPct val="80000"/>
              </a:lnSpc>
              <a:spcBef>
                <a:spcPts val="600"/>
              </a:spcBef>
              <a:buFont typeface="Times New Roman" pitchFamily="18" charset="0"/>
              <a:buAutoNum type="arabicPeriod"/>
              <a:defRPr/>
            </a:pPr>
            <a:r>
              <a:rPr lang="de-DE" altLang="de-DE" sz="1600" dirty="0"/>
              <a:t>alle übrigen Bewerber (ggf. Los)</a:t>
            </a:r>
          </a:p>
          <a:p>
            <a:pPr eaLnBrk="1" hangingPunct="1">
              <a:lnSpc>
                <a:spcPct val="80000"/>
              </a:lnSpc>
              <a:spcBef>
                <a:spcPts val="450"/>
              </a:spcBef>
              <a:buClrTx/>
              <a:buFontTx/>
              <a:buNone/>
              <a:defRPr/>
            </a:pPr>
            <a:endParaRPr lang="de-DE" altLang="de-DE" sz="1600" dirty="0"/>
          </a:p>
          <a:p>
            <a:pPr algn="ctr" eaLnBrk="1" hangingPunct="1">
              <a:lnSpc>
                <a:spcPct val="80000"/>
              </a:lnSpc>
              <a:spcBef>
                <a:spcPts val="600"/>
              </a:spcBef>
              <a:buClrTx/>
              <a:buFontTx/>
              <a:buNone/>
              <a:defRPr/>
            </a:pPr>
            <a:r>
              <a:rPr lang="de-DE" altLang="de-DE" sz="1600" b="1" i="1" dirty="0"/>
              <a:t>„</a:t>
            </a:r>
            <a:r>
              <a:rPr lang="de-DE" altLang="de-DE" sz="1600" b="1" i="1" dirty="0" err="1"/>
              <a:t>Erstwahl</a:t>
            </a:r>
            <a:r>
              <a:rPr lang="de-DE" altLang="de-DE" sz="1600" b="1" i="1" dirty="0"/>
              <a:t> sticht Zweitwahl, Zweitwahl die Drittwahl“</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248400"/>
            <a:ext cx="1223963" cy="420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Aufnahmeverfahren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0" y="1368425"/>
            <a:ext cx="8229600" cy="475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9600" indent="-600075">
              <a:spcBef>
                <a:spcPts val="8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3200">
                <a:solidFill>
                  <a:srgbClr val="000000"/>
                </a:solidFill>
                <a:latin typeface="Calibri" panose="020F0502020204030204" pitchFamily="34" charset="0"/>
                <a:ea typeface="Microsoft YaHei" panose="020B0503020204020204" pitchFamily="34" charset="-122"/>
              </a:defRPr>
            </a:lvl1pPr>
            <a:lvl2pPr indent="-269875">
              <a:spcBef>
                <a:spcPts val="7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600"/>
              </a:spcBef>
              <a:buClrTx/>
              <a:buFontTx/>
              <a:buNone/>
            </a:pPr>
            <a:r>
              <a:rPr lang="de-DE" altLang="de-DE" sz="2200" b="1" dirty="0"/>
              <a:t>Voraussetzungen für einen Härtefall sind:</a:t>
            </a:r>
          </a:p>
          <a:p>
            <a:pPr>
              <a:lnSpc>
                <a:spcPct val="90000"/>
              </a:lnSpc>
              <a:spcBef>
                <a:spcPts val="600"/>
              </a:spcBef>
              <a:buClrTx/>
              <a:buFontTx/>
              <a:buNone/>
            </a:pPr>
            <a:endParaRPr lang="de-DE" altLang="de-DE" sz="2000" b="1" dirty="0"/>
          </a:p>
          <a:p>
            <a:pPr marL="0" lvl="1">
              <a:spcBef>
                <a:spcPts val="600"/>
              </a:spcBef>
              <a:buFont typeface="Times New Roman" panose="02020603050405020304" pitchFamily="18" charset="0"/>
              <a:buAutoNum type="arabicPeriod"/>
            </a:pPr>
            <a:r>
              <a:rPr lang="de-DE" altLang="de-DE" sz="1800" dirty="0"/>
              <a:t>Für eine vorhandene (körperliche) </a:t>
            </a:r>
            <a:r>
              <a:rPr lang="de-DE" altLang="de-DE" sz="1800" b="1" dirty="0"/>
              <a:t>Behinderung</a:t>
            </a:r>
            <a:r>
              <a:rPr lang="de-DE" altLang="de-DE" sz="1800" dirty="0"/>
              <a:t> gibt es an der Schule die </a:t>
            </a:r>
            <a:br>
              <a:rPr lang="de-DE" altLang="de-DE" sz="1800" dirty="0"/>
            </a:br>
            <a:r>
              <a:rPr lang="de-DE" altLang="de-DE" sz="1800" dirty="0"/>
              <a:t>     notwendigen baulichen und räumlichen Voraussetzungen.</a:t>
            </a:r>
          </a:p>
          <a:p>
            <a:pPr marL="0" lvl="1">
              <a:spcBef>
                <a:spcPts val="600"/>
              </a:spcBef>
              <a:buFont typeface="Times New Roman" panose="02020603050405020304" pitchFamily="18" charset="0"/>
              <a:buAutoNum type="arabicPeriod"/>
            </a:pPr>
            <a:r>
              <a:rPr lang="de-DE" altLang="de-DE" sz="1800" dirty="0"/>
              <a:t>Aufgrund einer </a:t>
            </a:r>
            <a:r>
              <a:rPr lang="de-DE" altLang="de-DE" sz="1800" b="1" dirty="0"/>
              <a:t>außergewöhnlichen familiären und sozialen Situation</a:t>
            </a:r>
            <a:r>
              <a:rPr lang="de-DE" altLang="de-DE" sz="1800" dirty="0"/>
              <a:t> entstehen </a:t>
            </a:r>
            <a:br>
              <a:rPr lang="de-DE" altLang="de-DE" sz="1800" dirty="0"/>
            </a:br>
            <a:r>
              <a:rPr lang="de-DE" altLang="de-DE" sz="1800" dirty="0"/>
              <a:t>     besonders hohe Belastungen, wenn das Kind nicht an dieser Schule aufgenommen   </a:t>
            </a:r>
            <a:br>
              <a:rPr lang="de-DE" altLang="de-DE" sz="1800" dirty="0"/>
            </a:br>
            <a:r>
              <a:rPr lang="de-DE" altLang="de-DE" sz="1800" dirty="0"/>
              <a:t>     werden kann.</a:t>
            </a:r>
          </a:p>
          <a:p>
            <a:pPr marL="0" lvl="1">
              <a:spcBef>
                <a:spcPts val="600"/>
              </a:spcBef>
              <a:buFont typeface="Times New Roman" panose="02020603050405020304" pitchFamily="18" charset="0"/>
              <a:buAutoNum type="arabicPeriod"/>
            </a:pPr>
            <a:r>
              <a:rPr lang="de-DE" altLang="de-DE" sz="1800" dirty="0">
                <a:solidFill>
                  <a:schemeClr val="tx1"/>
                </a:solidFill>
              </a:rPr>
              <a:t>Ein </a:t>
            </a:r>
            <a:r>
              <a:rPr lang="de-DE" altLang="de-DE" sz="1800" b="1" dirty="0">
                <a:solidFill>
                  <a:schemeClr val="tx1"/>
                </a:solidFill>
              </a:rPr>
              <a:t>Geschwisterkind</a:t>
            </a:r>
            <a:r>
              <a:rPr lang="de-DE" altLang="de-DE" sz="1800" dirty="0">
                <a:solidFill>
                  <a:schemeClr val="tx1"/>
                </a:solidFill>
              </a:rPr>
              <a:t> (im familienrechtlichen Sinn) befindet sich bereits in derselben </a:t>
            </a:r>
            <a:br>
              <a:rPr lang="de-DE" altLang="de-DE" sz="1800" dirty="0">
                <a:solidFill>
                  <a:schemeClr val="tx1"/>
                </a:solidFill>
              </a:rPr>
            </a:br>
            <a:r>
              <a:rPr lang="de-DE" altLang="de-DE" sz="1800" dirty="0">
                <a:solidFill>
                  <a:schemeClr val="tx1"/>
                </a:solidFill>
              </a:rPr>
              <a:t>     Schule und ist im Aufnahmejahr noch in der Sek. 1. </a:t>
            </a:r>
            <a:r>
              <a:rPr lang="de-DE" altLang="de-DE" sz="1800" b="1" u="sng" dirty="0">
                <a:solidFill>
                  <a:schemeClr val="tx1"/>
                </a:solidFill>
              </a:rPr>
              <a:t>Auch dieser Härtefall ist </a:t>
            </a:r>
            <a:br>
              <a:rPr lang="de-DE" altLang="de-DE" sz="1800" b="1" u="sng" dirty="0">
                <a:solidFill>
                  <a:schemeClr val="tx1"/>
                </a:solidFill>
              </a:rPr>
            </a:br>
            <a:r>
              <a:rPr lang="de-DE" altLang="de-DE" sz="1800" b="1" dirty="0">
                <a:solidFill>
                  <a:schemeClr val="tx1"/>
                </a:solidFill>
              </a:rPr>
              <a:t>     </a:t>
            </a:r>
            <a:r>
              <a:rPr lang="de-DE" altLang="de-DE" sz="1800" b="1" u="sng" dirty="0">
                <a:solidFill>
                  <a:schemeClr val="tx1"/>
                </a:solidFill>
              </a:rPr>
              <a:t>ausführlich zu begründen und zu belegen! Dieser Härtefall bricht am Gymnasium </a:t>
            </a:r>
            <a:br>
              <a:rPr lang="de-DE" altLang="de-DE" sz="1800" b="1" u="sng" dirty="0">
                <a:solidFill>
                  <a:schemeClr val="tx1"/>
                </a:solidFill>
              </a:rPr>
            </a:br>
            <a:r>
              <a:rPr lang="de-DE" altLang="de-DE" sz="1800" b="1" dirty="0">
                <a:solidFill>
                  <a:schemeClr val="tx1"/>
                </a:solidFill>
              </a:rPr>
              <a:t>     </a:t>
            </a:r>
            <a:r>
              <a:rPr lang="de-DE" altLang="de-DE" sz="1800" b="1" u="sng" dirty="0">
                <a:solidFill>
                  <a:schemeClr val="tx1"/>
                </a:solidFill>
              </a:rPr>
              <a:t>nicht das Leistungskriterium, wenn es mehr Bewerber </a:t>
            </a:r>
            <a:r>
              <a:rPr lang="de-DE" altLang="de-DE" sz="1800" b="1" u="sng" dirty="0" err="1">
                <a:solidFill>
                  <a:schemeClr val="tx1"/>
                </a:solidFill>
              </a:rPr>
              <a:t>üRS</a:t>
            </a:r>
            <a:r>
              <a:rPr lang="de-DE" altLang="de-DE" sz="1800" b="1" u="sng" dirty="0">
                <a:solidFill>
                  <a:schemeClr val="tx1"/>
                </a:solidFill>
              </a:rPr>
              <a:t> als Plätze gibt.</a:t>
            </a:r>
            <a:r>
              <a:rPr lang="de-DE" altLang="de-DE" sz="1800" dirty="0">
                <a:solidFill>
                  <a:schemeClr val="tx1"/>
                </a:solidFill>
              </a:rPr>
              <a:t> </a:t>
            </a:r>
          </a:p>
          <a:p>
            <a:pPr marL="0" lvl="1">
              <a:spcBef>
                <a:spcPts val="600"/>
              </a:spcBef>
              <a:buClrTx/>
              <a:buFontTx/>
              <a:buNone/>
            </a:pPr>
            <a:endParaRPr lang="de-DE" altLang="de-DE" sz="1800" u="sng" dirty="0">
              <a:solidFill>
                <a:schemeClr val="tx1"/>
              </a:solidFill>
            </a:endParaRPr>
          </a:p>
          <a:p>
            <a:pPr marL="0" lvl="1">
              <a:spcBef>
                <a:spcPts val="600"/>
              </a:spcBef>
              <a:buClrTx/>
              <a:buFontTx/>
              <a:buNone/>
            </a:pPr>
            <a:r>
              <a:rPr lang="de-DE" altLang="de-DE" sz="1800" u="sng" dirty="0">
                <a:solidFill>
                  <a:schemeClr val="tx1"/>
                </a:solidFill>
              </a:rPr>
              <a:t>Härtefallantrag</a:t>
            </a:r>
            <a:r>
              <a:rPr lang="de-DE" altLang="de-DE" sz="1800" dirty="0">
                <a:solidFill>
                  <a:schemeClr val="tx1"/>
                </a:solidFill>
              </a:rPr>
              <a:t>: Formloses Schreiben bis zum Ablauf der Anmeldefrist in der </a:t>
            </a:r>
            <a:r>
              <a:rPr lang="de-DE" altLang="de-DE" sz="1800" b="1" dirty="0">
                <a:solidFill>
                  <a:schemeClr val="tx1"/>
                </a:solidFill>
              </a:rPr>
              <a:t>weiterführenden Schule </a:t>
            </a:r>
            <a:r>
              <a:rPr lang="de-DE" altLang="de-DE" sz="1800" dirty="0">
                <a:solidFill>
                  <a:schemeClr val="tx1"/>
                </a:solidFill>
              </a:rPr>
              <a:t>abgeben!</a:t>
            </a:r>
          </a:p>
        </p:txBody>
      </p:sp>
      <p:pic>
        <p:nvPicPr>
          <p:cNvPr id="64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Härtefallregelung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74663" y="1338263"/>
            <a:ext cx="8229600"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9600" indent="-600075">
              <a:spcBef>
                <a:spcPts val="8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3200">
                <a:solidFill>
                  <a:srgbClr val="000000"/>
                </a:solidFill>
                <a:latin typeface="Calibri" pitchFamily="34" charset="0"/>
                <a:ea typeface="Microsoft YaHei" pitchFamily="34" charset="-122"/>
              </a:defRPr>
            </a:lvl1pPr>
            <a:lvl2pPr marL="981075" indent="-523875">
              <a:spcBef>
                <a:spcPts val="7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9pPr>
          </a:lstStyle>
          <a:p>
            <a:pPr>
              <a:lnSpc>
                <a:spcPct val="90000"/>
              </a:lnSpc>
              <a:spcBef>
                <a:spcPts val="600"/>
              </a:spcBef>
              <a:buClrTx/>
              <a:buFontTx/>
              <a:buNone/>
              <a:defRPr/>
            </a:pPr>
            <a:r>
              <a:rPr lang="de-DE" altLang="de-DE" sz="2200" b="1" dirty="0"/>
              <a:t>Darstellungsanforderungen an den Härtefall:</a:t>
            </a:r>
          </a:p>
          <a:p>
            <a:pPr>
              <a:lnSpc>
                <a:spcPct val="90000"/>
              </a:lnSpc>
              <a:spcBef>
                <a:spcPts val="600"/>
              </a:spcBef>
              <a:buClrTx/>
              <a:buFontTx/>
              <a:buNone/>
              <a:defRPr/>
            </a:pPr>
            <a:endParaRPr lang="de-DE" altLang="de-DE" sz="2000" b="1" dirty="0"/>
          </a:p>
          <a:p>
            <a:pPr marL="0" indent="-270000">
              <a:spcBef>
                <a:spcPts val="600"/>
              </a:spcBef>
              <a:buFont typeface="Arial" charset="0"/>
              <a:buChar char="•"/>
              <a:defRPr/>
            </a:pPr>
            <a:r>
              <a:rPr lang="de-DE" altLang="de-DE" sz="1800" dirty="0"/>
              <a:t>Der Härtefall ist glaubhaft zu machen.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Medizinische Tatsachen müssen immer durch Attest nachgewiesen werden.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Frage der Betreuungssituation sind durch konkrete Nachweise zu belegen, wie </a:t>
            </a:r>
            <a:br>
              <a:rPr lang="de-DE" altLang="de-DE" sz="1800" dirty="0"/>
            </a:br>
            <a:r>
              <a:rPr lang="de-DE" altLang="de-DE" sz="1800" dirty="0"/>
              <a:t>     etwa Arbeitsvertrag, Stellungnahme des Arbeitgebers, Ablehnung 	einer </a:t>
            </a:r>
            <a:br>
              <a:rPr lang="de-DE" altLang="de-DE" sz="1800" dirty="0"/>
            </a:br>
            <a:r>
              <a:rPr lang="de-DE" altLang="de-DE" sz="1800" dirty="0"/>
              <a:t>     Hortbetreuung.</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Es gibt faktisch keine Privilegierung für Geschwisterkinder. Aktuelle Urteile zeigen, 	dass die Verwaltungsgerichte hier immer den konkreten Einzelfall </a:t>
            </a:r>
            <a:br>
              <a:rPr lang="de-DE" altLang="de-DE" sz="1800" dirty="0"/>
            </a:br>
            <a:r>
              <a:rPr lang="de-DE" altLang="de-DE" sz="1800" dirty="0"/>
              <a:t>     prüfen wollen.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Den pauschalen Härtefall, drei oder mehr Kinder, nur zwei weiterführende Schulen </a:t>
            </a:r>
            <a:br>
              <a:rPr lang="de-DE" altLang="de-DE" sz="1800" dirty="0"/>
            </a:br>
            <a:r>
              <a:rPr lang="de-DE" altLang="de-DE" sz="1800" dirty="0"/>
              <a:t>     </a:t>
            </a:r>
            <a:r>
              <a:rPr lang="de-DE" altLang="de-DE" sz="1800" dirty="0">
                <a:solidFill>
                  <a:schemeClr val="tx1"/>
                </a:solidFill>
              </a:rPr>
              <a:t>gibt es nicht (mehr). </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solidFill>
                  <a:schemeClr val="tx1"/>
                </a:solidFill>
              </a:rPr>
              <a:t>Die Bildungsbehörde </a:t>
            </a:r>
            <a:r>
              <a:rPr lang="de-DE" altLang="de-DE" sz="1800" b="1" u="sng" dirty="0">
                <a:solidFill>
                  <a:schemeClr val="tx1"/>
                </a:solidFill>
              </a:rPr>
              <a:t>muss</a:t>
            </a:r>
            <a:r>
              <a:rPr lang="de-DE" altLang="de-DE" sz="1800" dirty="0">
                <a:solidFill>
                  <a:schemeClr val="tx1"/>
                </a:solidFill>
              </a:rPr>
              <a:t> zustimmen, wenn einem Härtefall stattgegeben werden 	soll (§ 8 Abs. 5 Satz 2 </a:t>
            </a:r>
            <a:r>
              <a:rPr lang="de-DE" altLang="de-DE" sz="1800" dirty="0" err="1">
                <a:solidFill>
                  <a:schemeClr val="tx1"/>
                </a:solidFill>
              </a:rPr>
              <a:t>AufnahmeVO</a:t>
            </a:r>
            <a:r>
              <a:rPr lang="de-DE" altLang="de-DE" sz="1800" dirty="0">
                <a:solidFill>
                  <a:schemeClr val="tx1"/>
                </a:solidFill>
              </a:rPr>
              <a:t>).</a:t>
            </a:r>
            <a:r>
              <a:rPr lang="de-DE" altLang="de-DE" sz="1800" dirty="0"/>
              <a:t/>
            </a:r>
            <a:br>
              <a:rPr lang="de-DE" altLang="de-DE" sz="1800" dirty="0"/>
            </a:br>
            <a:endParaRPr lang="de-DE" altLang="de-DE" sz="1800" dirty="0"/>
          </a:p>
          <a:p>
            <a:pPr>
              <a:lnSpc>
                <a:spcPct val="90000"/>
              </a:lnSpc>
              <a:spcBef>
                <a:spcPts val="600"/>
              </a:spcBef>
              <a:buClrTx/>
              <a:buFontTx/>
              <a:buNone/>
              <a:defRPr/>
            </a:pPr>
            <a:endParaRPr lang="de-DE" altLang="de-DE" sz="2000" b="1" dirty="0"/>
          </a:p>
          <a:p>
            <a:pPr>
              <a:lnSpc>
                <a:spcPct val="90000"/>
              </a:lnSpc>
              <a:spcBef>
                <a:spcPts val="600"/>
              </a:spcBef>
              <a:buClrTx/>
              <a:buFontTx/>
              <a:buNone/>
              <a:defRPr/>
            </a:pPr>
            <a:endParaRPr lang="de-DE" altLang="de-DE" sz="2000" b="1" dirty="0"/>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Härtefallregelung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706438" y="1557338"/>
            <a:ext cx="7848600" cy="3372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1800" dirty="0"/>
              <a:t>Eltern von Zwillingen müssen einen </a:t>
            </a:r>
            <a:r>
              <a:rPr lang="de-DE" altLang="de-DE" sz="1800" b="1" dirty="0">
                <a:solidFill>
                  <a:schemeClr val="tx1"/>
                </a:solidFill>
              </a:rPr>
              <a:t>begründeten</a:t>
            </a:r>
            <a:r>
              <a:rPr lang="de-DE" altLang="de-DE" sz="1800" dirty="0">
                <a:solidFill>
                  <a:srgbClr val="FF0000"/>
                </a:solidFill>
              </a:rPr>
              <a:t> </a:t>
            </a:r>
            <a:r>
              <a:rPr lang="de-DE" altLang="de-DE" sz="1800" dirty="0">
                <a:solidFill>
                  <a:schemeClr val="tx1"/>
                </a:solidFill>
              </a:rPr>
              <a:t>Geschwisterkinder-	</a:t>
            </a:r>
            <a:r>
              <a:rPr lang="de-DE" altLang="de-DE" sz="1800" dirty="0"/>
              <a:t>Härtefallantrag stellen, wenn beide Kinder auf dieselbe Schule gehen sollen. 	Sonst kann es passieren, dass ein Kind weggelost wird.</a:t>
            </a:r>
          </a:p>
          <a:p>
            <a:pPr>
              <a:spcBef>
                <a:spcPts val="600"/>
              </a:spcBef>
              <a:buFont typeface="Arial" panose="020B0604020202020204" pitchFamily="34" charset="0"/>
              <a:buChar char="•"/>
            </a:pPr>
            <a:r>
              <a:rPr lang="de-DE" altLang="de-DE" sz="1800" dirty="0"/>
              <a:t>Diese Härtefallanträge führen </a:t>
            </a:r>
            <a:r>
              <a:rPr lang="de-DE" altLang="de-DE" sz="1800" u="sng" dirty="0"/>
              <a:t>nicht</a:t>
            </a:r>
            <a:r>
              <a:rPr lang="de-DE" altLang="de-DE" sz="1800" dirty="0"/>
              <a:t> zu einer bevorzugten Aufnahme vor allen </a:t>
            </a:r>
            <a:br>
              <a:rPr lang="de-DE" altLang="de-DE" sz="1800" dirty="0"/>
            </a:br>
            <a:r>
              <a:rPr lang="de-DE" altLang="de-DE" sz="1800" dirty="0"/>
              <a:t>     anderen, sondern sollen eine Trennung vermeiden helfen.</a:t>
            </a:r>
          </a:p>
          <a:p>
            <a:pPr>
              <a:spcBef>
                <a:spcPts val="600"/>
              </a:spcBef>
              <a:buFont typeface="Arial" panose="020B0604020202020204" pitchFamily="34" charset="0"/>
              <a:buChar char="•"/>
            </a:pPr>
            <a:r>
              <a:rPr lang="de-DE" altLang="de-DE" sz="1800" dirty="0"/>
              <a:t>Sollten die Kinder an der Grundschule in verschiedenen Klassen sein, muss in </a:t>
            </a:r>
            <a:br>
              <a:rPr lang="de-DE" altLang="de-DE" sz="1800" dirty="0"/>
            </a:br>
            <a:r>
              <a:rPr lang="de-DE" altLang="de-DE" sz="1800" dirty="0"/>
              <a:t>     den Anträgen erwähnt werden, dass die Eltern die getrennte Beschulung nicht </a:t>
            </a:r>
            <a:br>
              <a:rPr lang="de-DE" altLang="de-DE" sz="1800" dirty="0"/>
            </a:br>
            <a:r>
              <a:rPr lang="de-DE" altLang="de-DE" sz="1800" dirty="0"/>
              <a:t>     wünschen/gewünscht haben.</a:t>
            </a:r>
          </a:p>
          <a:p>
            <a:pPr>
              <a:spcBef>
                <a:spcPts val="600"/>
              </a:spcBef>
              <a:buFont typeface="Arial" panose="020B0604020202020204" pitchFamily="34" charset="0"/>
              <a:buChar char="•"/>
            </a:pPr>
            <a:r>
              <a:rPr lang="de-DE" altLang="de-DE" sz="1800" b="1" dirty="0">
                <a:solidFill>
                  <a:schemeClr val="tx1"/>
                </a:solidFill>
              </a:rPr>
              <a:t>Es gilt, dass Geschwisterkinder-Härtefälle so zu begründen sind wie sonstige 	Härtefälle. Eine Privilegierung der Zwillinge gibt es nicht mehr. Zwillinge sind 	zu behandeln wie andere Geschwisterkinder.</a:t>
            </a:r>
          </a:p>
        </p:txBody>
      </p:sp>
      <p:pic>
        <p:nvPicPr>
          <p:cNvPr id="686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2"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Härtefallantrag für Zwillinge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33400" y="600075"/>
            <a:ext cx="8229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4400" b="1"/>
              <a:t>Was entscheidet über den Übergang 4/5</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3"/>
          <p:cNvSpPr>
            <a:spLocks noChangeArrowheads="1"/>
          </p:cNvSpPr>
          <p:nvPr/>
        </p:nvSpPr>
        <p:spPr bwMode="auto">
          <a:xfrm>
            <a:off x="685800" y="1981200"/>
            <a:ext cx="8207375" cy="526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Font typeface="Arial" panose="020B0604020202020204" pitchFamily="34" charset="0"/>
              <a:buNone/>
            </a:pPr>
            <a:endParaRPr lang="de-DE" altLang="de-DE" sz="2800" dirty="0"/>
          </a:p>
          <a:p>
            <a:pPr eaLnBrk="1" hangingPunct="1">
              <a:spcBef>
                <a:spcPct val="0"/>
              </a:spcBef>
              <a:buFont typeface="Arial" panose="020B0604020202020204" pitchFamily="34" charset="0"/>
              <a:buChar char="•"/>
            </a:pPr>
            <a:r>
              <a:rPr lang="de-DE" altLang="de-DE" sz="2800" dirty="0"/>
              <a:t> Zeugnis Ende des 1. Halbjahres der Klasse 4 (bei Schulen in freier Trägerschaft zunächst das Zeugnis Ende Klasse 3)</a:t>
            </a:r>
          </a:p>
          <a:p>
            <a:pPr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Schulverwaltungsgesetz</a:t>
            </a:r>
          </a:p>
          <a:p>
            <a:pPr algn="just" eaLnBrk="1" hangingPunct="1">
              <a:spcBef>
                <a:spcPct val="0"/>
              </a:spcBef>
              <a:buClrTx/>
              <a:buFontTx/>
              <a:buNone/>
            </a:pPr>
            <a:endParaRPr lang="de-DE" altLang="de-DE" sz="2800" dirty="0"/>
          </a:p>
          <a:p>
            <a:pPr eaLnBrk="1" hangingPunct="1">
              <a:spcBef>
                <a:spcPct val="0"/>
              </a:spcBef>
              <a:buFont typeface="Arial" panose="020B0604020202020204" pitchFamily="34" charset="0"/>
              <a:buChar char="•"/>
            </a:pPr>
            <a:r>
              <a:rPr lang="de-DE" altLang="de-DE" sz="2800" dirty="0"/>
              <a:t> Aufnahmeverordnung</a:t>
            </a:r>
            <a:br>
              <a:rPr lang="de-DE" altLang="de-DE" sz="2800" dirty="0"/>
            </a:br>
            <a:endParaRPr lang="de-DE" altLang="de-DE" sz="2800" dirty="0"/>
          </a:p>
          <a:p>
            <a:pPr eaLnBrk="1" hangingPunct="1">
              <a:spcBef>
                <a:spcPct val="0"/>
              </a:spcBef>
              <a:buFont typeface="Arial" panose="020B0604020202020204" pitchFamily="34" charset="0"/>
              <a:buChar char="•"/>
            </a:pPr>
            <a:r>
              <a:rPr lang="de-DE" altLang="de-DE" sz="2800" dirty="0"/>
              <a:t> Kapazitätsrichtlinien </a:t>
            </a:r>
          </a:p>
          <a:p>
            <a:pPr eaLnBrk="1" hangingPunct="1">
              <a:spcBef>
                <a:spcPct val="0"/>
              </a:spcBef>
              <a:buClrTx/>
              <a:buFontTx/>
              <a:buNone/>
            </a:pPr>
            <a:endParaRPr lang="de-DE" altLang="de-DE" sz="2800" dirty="0"/>
          </a:p>
          <a:p>
            <a:pPr algn="just" eaLnBrk="1" hangingPunct="1">
              <a:spcBef>
                <a:spcPct val="0"/>
              </a:spcBef>
              <a:buClrTx/>
              <a:buFontTx/>
              <a:buNone/>
            </a:pPr>
            <a:endParaRPr lang="de-DE" altLang="de-D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685800" y="685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4400" b="1"/>
              <a:t>Beispiele für das Losverfahren</a:t>
            </a:r>
          </a:p>
        </p:txBody>
      </p:sp>
      <p:sp>
        <p:nvSpPr>
          <p:cNvPr id="70659" name="Text Box 2"/>
          <p:cNvSpPr txBox="1">
            <a:spLocks noChangeArrowheads="1"/>
          </p:cNvSpPr>
          <p:nvPr/>
        </p:nvSpPr>
        <p:spPr bwMode="auto">
          <a:xfrm>
            <a:off x="1295400" y="1905000"/>
            <a:ext cx="67818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de-DE" altLang="de-DE" b="1"/>
              <a:t>1. Gymnasium</a:t>
            </a:r>
          </a:p>
          <a:p>
            <a:pPr algn="ctr">
              <a:spcBef>
                <a:spcPts val="900"/>
              </a:spcBef>
              <a:buClrTx/>
              <a:buFontTx/>
              <a:buNone/>
            </a:pPr>
            <a:r>
              <a:rPr lang="de-DE" altLang="de-DE" b="1"/>
              <a:t>2. Oberschule</a:t>
            </a:r>
          </a:p>
          <a:p>
            <a:pPr algn="ctr">
              <a:spcBef>
                <a:spcPts val="500"/>
              </a:spcBef>
              <a:buClrTx/>
              <a:buFontTx/>
              <a:buNone/>
            </a:pPr>
            <a:endParaRPr lang="de-DE" altLang="de-DE" sz="2000" b="1"/>
          </a:p>
          <a:p>
            <a:pPr algn="ctr">
              <a:spcBef>
                <a:spcPts val="600"/>
              </a:spcBef>
              <a:buClrTx/>
              <a:buFontTx/>
              <a:buNone/>
            </a:pPr>
            <a:r>
              <a:rPr lang="de-DE" altLang="de-DE" sz="2200"/>
              <a:t>Zur Beachtung:</a:t>
            </a:r>
          </a:p>
          <a:p>
            <a:pPr algn="ctr">
              <a:spcBef>
                <a:spcPts val="600"/>
              </a:spcBef>
              <a:buClrTx/>
              <a:buFontTx/>
              <a:buNone/>
            </a:pPr>
            <a:r>
              <a:rPr lang="de-DE" altLang="de-DE" sz="2200"/>
              <a:t>Das Losverfahren wird nur dann durchgeführt,</a:t>
            </a:r>
            <a:br>
              <a:rPr lang="de-DE" altLang="de-DE" sz="2200"/>
            </a:br>
            <a:r>
              <a:rPr lang="de-DE" altLang="de-DE" sz="2200"/>
              <a:t>wenn die Schule überangewählt ist!</a:t>
            </a:r>
          </a:p>
          <a:p>
            <a:pPr algn="ctr">
              <a:spcBef>
                <a:spcPts val="600"/>
              </a:spcBef>
              <a:buClrTx/>
              <a:buFontTx/>
              <a:buNone/>
            </a:pPr>
            <a:endParaRPr lang="de-DE" altLang="de-DE" sz="2400"/>
          </a:p>
          <a:p>
            <a:pPr algn="ctr">
              <a:spcBef>
                <a:spcPts val="600"/>
              </a:spcBef>
              <a:buClrTx/>
              <a:buFontTx/>
              <a:buNone/>
            </a:pPr>
            <a:endParaRPr lang="de-DE" altLang="de-DE"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57200" y="274638"/>
            <a:ext cx="822960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Gymnasium mit 120 Plätzen</a:t>
            </a:r>
          </a:p>
        </p:txBody>
      </p:sp>
      <p:sp>
        <p:nvSpPr>
          <p:cNvPr id="35843" name="Text Box 2"/>
          <p:cNvSpPr txBox="1">
            <a:spLocks noChangeArrowheads="1"/>
          </p:cNvSpPr>
          <p:nvPr/>
        </p:nvSpPr>
        <p:spPr bwMode="auto">
          <a:xfrm>
            <a:off x="457200" y="990600"/>
            <a:ext cx="8229600" cy="513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lnSpc>
                <a:spcPct val="80000"/>
              </a:lnSpc>
              <a:spcBef>
                <a:spcPts val="600"/>
              </a:spcBef>
              <a:buClrTx/>
              <a:buFontTx/>
              <a:buNone/>
              <a:defRPr/>
            </a:pPr>
            <a:r>
              <a:rPr lang="de-DE" altLang="de-DE" sz="1800" b="1" dirty="0"/>
              <a:t>Es haben sich angemeldet (ohne Härtefälle):</a:t>
            </a:r>
          </a:p>
          <a:p>
            <a:pPr marL="266700" indent="-26670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100 Kinder aus </a:t>
            </a:r>
            <a:r>
              <a:rPr lang="de-DE" altLang="de-DE" sz="1800" b="1" dirty="0" err="1"/>
              <a:t>Erstwahl</a:t>
            </a:r>
            <a:r>
              <a:rPr lang="de-DE" altLang="de-DE" sz="1800" b="1" dirty="0"/>
              <a:t/>
            </a:r>
            <a:br>
              <a:rPr lang="de-DE" altLang="de-DE" sz="1800" b="1" dirty="0"/>
            </a:br>
            <a:r>
              <a:rPr lang="de-DE" altLang="de-DE" sz="1800" dirty="0"/>
              <a:t>- davon 80 Kinder </a:t>
            </a:r>
            <a:r>
              <a:rPr lang="de-DE" altLang="de-DE" sz="1800" dirty="0" err="1"/>
              <a:t>üRS</a:t>
            </a:r>
            <a:r>
              <a:rPr lang="de-DE" altLang="de-DE" sz="1800" dirty="0"/>
              <a:t> „ja“</a:t>
            </a:r>
            <a:br>
              <a:rPr lang="de-DE" altLang="de-DE" sz="1800" dirty="0"/>
            </a:br>
            <a:r>
              <a:rPr lang="de-DE" altLang="de-DE" sz="1800" dirty="0"/>
              <a:t>- davon 20 Kinder </a:t>
            </a:r>
            <a:r>
              <a:rPr lang="de-DE" altLang="de-DE" sz="1800" dirty="0" err="1"/>
              <a:t>üRS</a:t>
            </a:r>
            <a:r>
              <a:rPr lang="de-DE" altLang="de-DE" sz="1800" dirty="0"/>
              <a:t> „nein“</a:t>
            </a:r>
          </a:p>
          <a:p>
            <a:pPr marL="0" indent="0">
              <a:spcBef>
                <a:spcPts val="60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Es werden alle Erstwahl-Kinder aufgenommen (ohne Los), es sind 20 Plätze frei.</a:t>
            </a:r>
          </a:p>
          <a:p>
            <a:pPr marL="285750" indent="-28575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40 Kinder aus </a:t>
            </a:r>
            <a:r>
              <a:rPr lang="de-DE" altLang="de-DE" sz="1800" b="1" dirty="0"/>
              <a:t>Zweitwahl, </a:t>
            </a:r>
            <a:r>
              <a:rPr lang="de-DE" altLang="de-DE" sz="1800" dirty="0"/>
              <a:t>die in der </a:t>
            </a:r>
            <a:r>
              <a:rPr lang="de-DE" altLang="de-DE" sz="1800" dirty="0" err="1"/>
              <a:t>Erstwahl</a:t>
            </a:r>
            <a:r>
              <a:rPr lang="de-DE" altLang="de-DE" sz="1800" dirty="0"/>
              <a:t> keinen Platz erhalten haben</a:t>
            </a:r>
            <a:br>
              <a:rPr lang="de-DE" altLang="de-DE" sz="1800" dirty="0"/>
            </a:br>
            <a:r>
              <a:rPr lang="de-DE" altLang="de-DE" sz="1800" dirty="0"/>
              <a:t>- davon 30 Kinder </a:t>
            </a:r>
            <a:r>
              <a:rPr lang="de-DE" altLang="de-DE" sz="1800" dirty="0" err="1"/>
              <a:t>üRS</a:t>
            </a:r>
            <a:r>
              <a:rPr lang="de-DE" altLang="de-DE" sz="1800" dirty="0"/>
              <a:t> „ja“</a:t>
            </a:r>
            <a:br>
              <a:rPr lang="de-DE" altLang="de-DE" sz="1800" dirty="0"/>
            </a:br>
            <a:r>
              <a:rPr lang="de-DE" altLang="de-DE" sz="1800" dirty="0"/>
              <a:t>- davon 10 Kinder </a:t>
            </a:r>
            <a:r>
              <a:rPr lang="de-DE" altLang="de-DE" sz="1800" dirty="0" err="1"/>
              <a:t>üRS</a:t>
            </a:r>
            <a:r>
              <a:rPr lang="de-DE" altLang="de-DE" sz="1800" dirty="0"/>
              <a:t> „nein“</a:t>
            </a:r>
          </a:p>
          <a:p>
            <a:pPr marL="0" indent="0">
              <a:spcBef>
                <a:spcPts val="60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Die noch 20 freien Plätze werden zunächst </a:t>
            </a:r>
            <a:r>
              <a:rPr lang="de-DE" altLang="de-DE" sz="1800" b="1" u="sng" dirty="0"/>
              <a:t>nur</a:t>
            </a:r>
            <a:r>
              <a:rPr lang="de-DE" altLang="de-DE" sz="1800" b="1" dirty="0"/>
              <a:t> unter den Kindern </a:t>
            </a:r>
            <a:r>
              <a:rPr lang="de-DE" altLang="de-DE" sz="1800" b="1" u="sng" dirty="0"/>
              <a:t>über</a:t>
            </a:r>
            <a:r>
              <a:rPr lang="de-DE" altLang="de-DE" sz="1800" b="1" dirty="0"/>
              <a:t> dem Regelstandard bis zu den Wartelistenplätzen 1-10 gelost. 10 Kinder </a:t>
            </a:r>
            <a:r>
              <a:rPr lang="de-DE" altLang="de-DE" sz="1800" b="1" dirty="0" err="1"/>
              <a:t>üRS</a:t>
            </a:r>
            <a:r>
              <a:rPr lang="de-DE" altLang="de-DE" sz="1800" b="1" dirty="0"/>
              <a:t> „nein“ werden auf die Wartelistenplätze 11-20 gelost.</a:t>
            </a:r>
          </a:p>
          <a:p>
            <a:pPr marL="285750" indent="-28575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20 Kinder aus </a:t>
            </a:r>
            <a:r>
              <a:rPr lang="de-DE" altLang="de-DE" sz="1800" b="1" dirty="0"/>
              <a:t>Drittwahl</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	- davon 15 Kinder </a:t>
            </a:r>
            <a:r>
              <a:rPr lang="de-DE" altLang="de-DE" sz="1800" dirty="0" err="1"/>
              <a:t>üRS</a:t>
            </a:r>
            <a:r>
              <a:rPr lang="de-DE" altLang="de-DE" sz="1800" dirty="0"/>
              <a:t> „ja“</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	- davon 5 Kinder </a:t>
            </a:r>
            <a:r>
              <a:rPr lang="de-DE" altLang="de-DE" sz="1800" dirty="0" err="1"/>
              <a:t>üRS</a:t>
            </a:r>
            <a:r>
              <a:rPr lang="de-DE" altLang="de-DE" sz="1800" dirty="0"/>
              <a:t> „nein“</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Es wird keines dieser Kinder aufgenommen, wie in der Zweitwahl wird per Los die</a:t>
            </a:r>
          </a:p>
          <a:p>
            <a:pPr marL="0" indent="0">
              <a:lnSpc>
                <a:spcPct val="80000"/>
              </a:lnSpc>
              <a:spcBef>
                <a:spcPts val="0"/>
              </a:spcBef>
              <a:buClrTx/>
              <a:buFontTx/>
              <a:buNone/>
              <a:defRPr/>
            </a:pPr>
            <a:r>
              <a:rPr lang="de-DE" altLang="de-DE" sz="1800" b="1" dirty="0"/>
              <a:t>Warteliste fortgeschrieben (Platz 21-35 </a:t>
            </a:r>
            <a:r>
              <a:rPr lang="de-DE" altLang="de-DE" sz="1800" b="1" dirty="0" err="1"/>
              <a:t>üRS</a:t>
            </a:r>
            <a:r>
              <a:rPr lang="de-DE" altLang="de-DE" sz="1800" b="1" dirty="0"/>
              <a:t> „ja“ und 36-40 </a:t>
            </a:r>
            <a:r>
              <a:rPr lang="de-DE" altLang="de-DE" sz="1800" b="1" dirty="0" err="1"/>
              <a:t>üRS</a:t>
            </a:r>
            <a:r>
              <a:rPr lang="de-DE" altLang="de-DE" sz="1800" b="1" dirty="0"/>
              <a:t> „nein“).</a:t>
            </a:r>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457200" y="188913"/>
            <a:ext cx="82296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i="1"/>
              <a:t>Beispiel Gymnasium mit 150 Plätzen und Geschwisterkindern</a:t>
            </a:r>
          </a:p>
        </p:txBody>
      </p:sp>
      <p:sp>
        <p:nvSpPr>
          <p:cNvPr id="36867" name="Text Box 2"/>
          <p:cNvSpPr txBox="1">
            <a:spLocks noChangeArrowheads="1"/>
          </p:cNvSpPr>
          <p:nvPr/>
        </p:nvSpPr>
        <p:spPr bwMode="auto">
          <a:xfrm>
            <a:off x="457200" y="1484313"/>
            <a:ext cx="8229600" cy="464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lnSpc>
                <a:spcPct val="80000"/>
              </a:lnSpc>
              <a:spcBef>
                <a:spcPts val="600"/>
              </a:spcBef>
              <a:buClrTx/>
              <a:buFontTx/>
              <a:buNone/>
              <a:defRPr/>
            </a:pPr>
            <a:r>
              <a:rPr lang="de-DE" altLang="de-DE" sz="1800" dirty="0"/>
              <a:t>Es haben sich angemeldet (ohne Härtefälle außer Geschwisterkinder):</a:t>
            </a:r>
          </a:p>
          <a:p>
            <a:pPr marL="266700" indent="-266700">
              <a:lnSpc>
                <a:spcPct val="80000"/>
              </a:lnSpc>
              <a:spcBef>
                <a:spcPts val="5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180 Kinder mit </a:t>
            </a:r>
            <a:r>
              <a:rPr lang="de-DE" altLang="de-DE" sz="1800" b="1" dirty="0" err="1"/>
              <a:t>Erstwahl</a:t>
            </a:r>
            <a:r>
              <a:rPr lang="de-DE" altLang="de-DE" sz="1800" b="1" dirty="0"/>
              <a:t/>
            </a:r>
            <a:br>
              <a:rPr lang="de-DE" altLang="de-DE" sz="1800" b="1" dirty="0"/>
            </a:br>
            <a:r>
              <a:rPr lang="de-DE" altLang="de-DE" sz="1800" dirty="0"/>
              <a:t>- davon 145 Kinder </a:t>
            </a:r>
            <a:r>
              <a:rPr lang="de-DE" altLang="de-DE" sz="1800" dirty="0" err="1"/>
              <a:t>üRS</a:t>
            </a:r>
            <a:r>
              <a:rPr lang="de-DE" altLang="de-DE" sz="1800" dirty="0"/>
              <a:t> „ja“</a:t>
            </a:r>
            <a:br>
              <a:rPr lang="de-DE" altLang="de-DE" sz="1800" dirty="0"/>
            </a:br>
            <a:r>
              <a:rPr lang="de-DE" altLang="de-DE" sz="1800" dirty="0"/>
              <a:t>- davon 20 Kinder </a:t>
            </a:r>
            <a:r>
              <a:rPr lang="de-DE" altLang="de-DE" sz="1800" dirty="0" err="1"/>
              <a:t>üRS</a:t>
            </a:r>
            <a:r>
              <a:rPr lang="de-DE" altLang="de-DE" sz="1800" dirty="0"/>
              <a:t> „nein“</a:t>
            </a:r>
            <a:br>
              <a:rPr lang="de-DE" altLang="de-DE" sz="1800" dirty="0"/>
            </a:br>
            <a:r>
              <a:rPr lang="de-DE" altLang="de-DE" sz="1800" dirty="0">
                <a:solidFill>
                  <a:schemeClr val="tx1"/>
                </a:solidFill>
              </a:rPr>
              <a:t>- davon 15 Geschwisterkinder mit Härtefall, 10 </a:t>
            </a:r>
            <a:r>
              <a:rPr lang="de-DE" altLang="de-DE" sz="1800" dirty="0" err="1">
                <a:solidFill>
                  <a:schemeClr val="tx1"/>
                </a:solidFill>
              </a:rPr>
              <a:t>üRS</a:t>
            </a:r>
            <a:r>
              <a:rPr lang="de-DE" altLang="de-DE" sz="1800" dirty="0">
                <a:solidFill>
                  <a:schemeClr val="tx1"/>
                </a:solidFill>
              </a:rPr>
              <a:t> „ja“, 5 </a:t>
            </a:r>
            <a:r>
              <a:rPr lang="de-DE" altLang="de-DE" sz="1800" dirty="0" err="1">
                <a:solidFill>
                  <a:schemeClr val="tx1"/>
                </a:solidFill>
              </a:rPr>
              <a:t>üRS</a:t>
            </a:r>
            <a:r>
              <a:rPr lang="de-DE" altLang="de-DE" sz="1800" dirty="0">
                <a:solidFill>
                  <a:schemeClr val="tx1"/>
                </a:solidFill>
              </a:rPr>
              <a:t> „nein“</a:t>
            </a:r>
          </a:p>
          <a:p>
            <a:pPr>
              <a:lnSpc>
                <a:spcPct val="80000"/>
              </a:lnSpc>
              <a:spcBef>
                <a:spcPts val="500"/>
              </a:spcBef>
              <a:buClrTx/>
              <a:buFontTx/>
              <a:buNone/>
              <a:defRPr/>
            </a:pPr>
            <a:r>
              <a:rPr lang="de-DE" altLang="de-DE" sz="1800" dirty="0">
                <a:solidFill>
                  <a:schemeClr val="tx1"/>
                </a:solidFill>
              </a:rPr>
              <a:t> </a:t>
            </a:r>
          </a:p>
          <a:p>
            <a:pPr marL="266700" indent="-266700">
              <a:spcBef>
                <a:spcPts val="0"/>
              </a:spcBef>
              <a:buFont typeface="+mj-lt"/>
              <a:buAutoNum type="arabi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Es werden (vorab) die 10 Geschwisterkinder </a:t>
            </a:r>
            <a:r>
              <a:rPr lang="de-DE" altLang="de-DE" sz="1800" dirty="0" err="1">
                <a:solidFill>
                  <a:schemeClr val="tx1"/>
                </a:solidFill>
              </a:rPr>
              <a:t>üRS</a:t>
            </a:r>
            <a:r>
              <a:rPr lang="de-DE" altLang="de-DE" sz="1800" dirty="0">
                <a:solidFill>
                  <a:schemeClr val="tx1"/>
                </a:solidFill>
              </a:rPr>
              <a:t> „ja“ als Härtefall aufgenommen.</a:t>
            </a:r>
          </a:p>
          <a:p>
            <a:pPr marL="266700" indent="-266700">
              <a:spcBef>
                <a:spcPts val="0"/>
              </a:spcBef>
              <a:buFont typeface="+mj-lt"/>
              <a:buAutoNum type="arabi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266700" indent="-266700">
              <a:spcBef>
                <a:spcPts val="0"/>
              </a:spcBef>
              <a:buFont typeface="+mj-lt"/>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Von den 145 Kindern </a:t>
            </a:r>
            <a:r>
              <a:rPr lang="de-DE" altLang="de-DE" sz="1800" dirty="0" err="1">
                <a:solidFill>
                  <a:schemeClr val="tx1"/>
                </a:solidFill>
              </a:rPr>
              <a:t>üRS</a:t>
            </a:r>
            <a:r>
              <a:rPr lang="de-DE" altLang="de-DE" sz="1800" dirty="0">
                <a:solidFill>
                  <a:schemeClr val="tx1"/>
                </a:solidFill>
              </a:rPr>
              <a:t> „ja“ werden 140 in die Schule gelost. </a:t>
            </a:r>
            <a:br>
              <a:rPr lang="de-DE" altLang="de-DE" sz="1800" dirty="0">
                <a:solidFill>
                  <a:schemeClr val="tx1"/>
                </a:solidFill>
              </a:rPr>
            </a:br>
            <a:r>
              <a:rPr lang="de-DE" altLang="de-DE" sz="1800" dirty="0">
                <a:solidFill>
                  <a:schemeClr val="tx1"/>
                </a:solidFill>
              </a:rPr>
              <a:t>Die verbleibenden 5 werden auf die Warteliste Platz 1-5 gelost.</a:t>
            </a:r>
          </a:p>
          <a:p>
            <a:pPr marL="0" indent="0">
              <a:spcBef>
                <a:spcPts val="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Die 5 Geschwisterkinder mit Härtefall </a:t>
            </a:r>
            <a:r>
              <a:rPr lang="de-DE" altLang="de-DE" sz="1800" dirty="0" err="1">
                <a:solidFill>
                  <a:schemeClr val="tx1"/>
                </a:solidFill>
              </a:rPr>
              <a:t>üRS</a:t>
            </a:r>
            <a:r>
              <a:rPr lang="de-DE" altLang="de-DE" sz="1800" dirty="0">
                <a:solidFill>
                  <a:schemeClr val="tx1"/>
                </a:solidFill>
              </a:rPr>
              <a:t> „nein“ werden auf Listenplatz 6-10 </a:t>
            </a:r>
            <a:br>
              <a:rPr lang="de-DE" altLang="de-DE" sz="1800" dirty="0">
                <a:solidFill>
                  <a:schemeClr val="tx1"/>
                </a:solidFill>
              </a:rPr>
            </a:br>
            <a:r>
              <a:rPr lang="de-DE" altLang="de-DE" sz="1800" dirty="0">
                <a:solidFill>
                  <a:schemeClr val="tx1"/>
                </a:solidFill>
              </a:rPr>
              <a:t>     gelost. (Widerspricht [noch] § 4 Abs. 4 der </a:t>
            </a:r>
            <a:r>
              <a:rPr lang="de-DE" altLang="de-DE" sz="1800" dirty="0" err="1">
                <a:solidFill>
                  <a:schemeClr val="tx1"/>
                </a:solidFill>
              </a:rPr>
              <a:t>AufnahmeVO</a:t>
            </a:r>
            <a:r>
              <a:rPr lang="de-DE" altLang="de-DE" sz="1800" dirty="0">
                <a:solidFill>
                  <a:schemeClr val="tx1"/>
                </a:solidFill>
              </a:rPr>
              <a:t>, der aber wiederum dem 	Gesetz widerspricht.)</a:t>
            </a: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Die übrigen 20 Kinder </a:t>
            </a:r>
            <a:r>
              <a:rPr lang="de-DE" altLang="de-DE" sz="1800" dirty="0" err="1">
                <a:solidFill>
                  <a:schemeClr val="tx1"/>
                </a:solidFill>
              </a:rPr>
              <a:t>üRS</a:t>
            </a:r>
            <a:r>
              <a:rPr lang="de-DE" altLang="de-DE" sz="1800" dirty="0">
                <a:solidFill>
                  <a:schemeClr val="tx1"/>
                </a:solidFill>
              </a:rPr>
              <a:t> „nein“ werden auf Listenplatz 11-30 gelost.</a:t>
            </a:r>
          </a:p>
        </p:txBody>
      </p:sp>
      <p:pic>
        <p:nvPicPr>
          <p:cNvPr id="747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434975" y="188913"/>
            <a:ext cx="82296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Oberschule mit 125 Plätzen</a:t>
            </a:r>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4" name="Text Box 3"/>
          <p:cNvSpPr txBox="1">
            <a:spLocks noChangeArrowheads="1"/>
          </p:cNvSpPr>
          <p:nvPr/>
        </p:nvSpPr>
        <p:spPr bwMode="auto">
          <a:xfrm>
            <a:off x="457200" y="1125538"/>
            <a:ext cx="8229600" cy="500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indent="-269875">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nSpc>
                <a:spcPct val="80000"/>
              </a:lnSpc>
              <a:spcBef>
                <a:spcPts val="600"/>
              </a:spcBef>
              <a:buClrTx/>
              <a:buFontTx/>
              <a:buNone/>
            </a:pPr>
            <a:r>
              <a:rPr lang="de-DE" altLang="de-DE" sz="1800" b="1" dirty="0"/>
              <a:t>Es haben sich angemeldet (ohne Härtefälle):</a:t>
            </a:r>
          </a:p>
          <a:p>
            <a:pPr>
              <a:lnSpc>
                <a:spcPct val="80000"/>
              </a:lnSpc>
              <a:spcBef>
                <a:spcPts val="500"/>
              </a:spcBef>
              <a:buClrTx/>
              <a:buFont typeface="Arial" panose="020B0604020202020204" pitchFamily="34" charset="0"/>
              <a:buChar char="•"/>
            </a:pPr>
            <a:r>
              <a:rPr lang="de-DE" altLang="de-DE" sz="1800" dirty="0"/>
              <a:t>170 Kinder aus </a:t>
            </a:r>
            <a:r>
              <a:rPr lang="de-DE" altLang="de-DE" sz="1800" b="1" dirty="0" err="1"/>
              <a:t>Erstwahl</a:t>
            </a:r>
            <a:r>
              <a:rPr lang="de-DE" altLang="de-DE" sz="1800" b="1" dirty="0"/>
              <a:t/>
            </a:r>
            <a:br>
              <a:rPr lang="de-DE" altLang="de-DE" sz="1800" b="1" dirty="0"/>
            </a:br>
            <a:r>
              <a:rPr lang="de-DE" altLang="de-DE" sz="1800" dirty="0"/>
              <a:t>- 90 Kinder </a:t>
            </a:r>
            <a:r>
              <a:rPr lang="de-DE" altLang="de-DE" sz="1800" dirty="0" err="1"/>
              <a:t>üRS</a:t>
            </a:r>
            <a:r>
              <a:rPr lang="de-DE" altLang="de-DE" sz="1800" dirty="0"/>
              <a:t> „ja“ </a:t>
            </a:r>
            <a:r>
              <a:rPr lang="de-DE" altLang="de-DE" sz="1800" u="sng" dirty="0">
                <a:solidFill>
                  <a:srgbClr val="FF0000"/>
                </a:solidFill>
              </a:rPr>
              <a:t>mit</a:t>
            </a:r>
            <a:r>
              <a:rPr lang="de-DE" altLang="de-DE" sz="1800" dirty="0">
                <a:solidFill>
                  <a:srgbClr val="FF0000"/>
                </a:solidFill>
              </a:rPr>
              <a:t> </a:t>
            </a:r>
            <a:r>
              <a:rPr lang="de-DE" altLang="de-DE" sz="1800" dirty="0"/>
              <a:t>regionaler Zuordnung</a:t>
            </a:r>
            <a:br>
              <a:rPr lang="de-DE" altLang="de-DE" sz="1800" dirty="0"/>
            </a:br>
            <a:r>
              <a:rPr lang="de-DE" altLang="de-DE" sz="1800" dirty="0"/>
              <a:t>- 40 Kinder </a:t>
            </a:r>
            <a:r>
              <a:rPr lang="de-DE" altLang="de-DE" sz="1800" dirty="0" err="1"/>
              <a:t>üRS</a:t>
            </a:r>
            <a:r>
              <a:rPr lang="de-DE" altLang="de-DE" sz="1800" dirty="0"/>
              <a:t> „nein“ </a:t>
            </a:r>
            <a:r>
              <a:rPr lang="de-DE" altLang="de-DE" sz="1800" u="sng" dirty="0">
                <a:solidFill>
                  <a:srgbClr val="FF0000"/>
                </a:solidFill>
              </a:rPr>
              <a:t>mit</a:t>
            </a:r>
            <a:r>
              <a:rPr lang="de-DE" altLang="de-DE" sz="1800" dirty="0"/>
              <a:t> regionaler Zuordnung</a:t>
            </a:r>
            <a:br>
              <a:rPr lang="de-DE" altLang="de-DE" sz="1800" dirty="0"/>
            </a:br>
            <a:r>
              <a:rPr lang="de-DE" altLang="de-DE" sz="1800" dirty="0"/>
              <a:t>- 40 Kinder </a:t>
            </a:r>
            <a:r>
              <a:rPr lang="de-DE" altLang="de-DE" sz="1800" dirty="0" err="1"/>
              <a:t>üRS</a:t>
            </a:r>
            <a:r>
              <a:rPr lang="de-DE" altLang="de-DE" sz="1800" dirty="0"/>
              <a:t> „ja“ und „nein“ </a:t>
            </a:r>
            <a:r>
              <a:rPr lang="de-DE" altLang="de-DE" sz="1800" u="sng" dirty="0">
                <a:solidFill>
                  <a:schemeClr val="tx1"/>
                </a:solidFill>
              </a:rPr>
              <a:t>ohne</a:t>
            </a:r>
            <a:r>
              <a:rPr lang="de-DE" altLang="de-DE" sz="1800" dirty="0"/>
              <a:t> regionale Zuordnung</a:t>
            </a:r>
          </a:p>
          <a:p>
            <a:pPr>
              <a:lnSpc>
                <a:spcPct val="80000"/>
              </a:lnSpc>
              <a:spcBef>
                <a:spcPts val="500"/>
              </a:spcBef>
              <a:buClrTx/>
              <a:buFontTx/>
              <a:buNone/>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Es werden 42 Plätze (1/3 aus 125; es wird immer aufgerundet) unter den 90 	Kindern </a:t>
            </a:r>
            <a:r>
              <a:rPr lang="de-DE" altLang="de-DE" sz="1800" dirty="0" err="1"/>
              <a:t>üRS</a:t>
            </a:r>
            <a:r>
              <a:rPr lang="de-DE" altLang="de-DE" sz="1800" dirty="0"/>
              <a:t> „ja“ verlost. Die übrigen 48 Kinder werden den Kindern </a:t>
            </a:r>
            <a:r>
              <a:rPr lang="de-DE" altLang="de-DE" sz="1800" u="sng" dirty="0">
                <a:solidFill>
                  <a:srgbClr val="FF0000"/>
                </a:solidFill>
              </a:rPr>
              <a:t>mit</a:t>
            </a:r>
            <a:r>
              <a:rPr lang="de-DE" altLang="de-DE" sz="1800" dirty="0">
                <a:solidFill>
                  <a:srgbClr val="FF0000"/>
                </a:solidFill>
              </a:rPr>
              <a:t> 	</a:t>
            </a:r>
            <a:r>
              <a:rPr lang="de-DE" altLang="de-DE" sz="1800" dirty="0"/>
              <a:t>regionaler 	Zuordnung zugeschlagen. Diese Kinder nehmen also doppelt an der Verlosung teil.</a:t>
            </a:r>
          </a:p>
          <a:p>
            <a:pPr marL="0" lvl="1">
              <a:lnSpc>
                <a:spcPct val="80000"/>
              </a:lnSpc>
              <a:spcBef>
                <a:spcPts val="500"/>
              </a:spcBef>
              <a:buFont typeface="Times New Roman" panose="02020603050405020304" pitchFamily="18" charset="0"/>
              <a:buAutoNum type="arabicPeriod"/>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Von den nun 88 (40 + 48) Kindern </a:t>
            </a:r>
            <a:r>
              <a:rPr lang="de-DE" altLang="de-DE" sz="1800" u="sng" dirty="0">
                <a:solidFill>
                  <a:srgbClr val="FF0000"/>
                </a:solidFill>
              </a:rPr>
              <a:t>mit</a:t>
            </a:r>
            <a:r>
              <a:rPr lang="de-DE" altLang="de-DE" sz="1800" dirty="0"/>
              <a:t> regionaler Zuordnung werden 83 per Los 	aufgenommen, die Übrigen auf Warteliste Platz 1-5 gelost.</a:t>
            </a:r>
          </a:p>
          <a:p>
            <a:pPr marL="0" lvl="1">
              <a:lnSpc>
                <a:spcPct val="80000"/>
              </a:lnSpc>
              <a:spcBef>
                <a:spcPts val="500"/>
              </a:spcBef>
              <a:buFont typeface="Times New Roman" panose="02020603050405020304" pitchFamily="18" charset="0"/>
              <a:buAutoNum type="arabicPeriod"/>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Die 40 Kinder </a:t>
            </a:r>
            <a:r>
              <a:rPr lang="de-DE" altLang="de-DE" sz="1800" u="sng" dirty="0">
                <a:solidFill>
                  <a:schemeClr val="tx1"/>
                </a:solidFill>
              </a:rPr>
              <a:t>ohne</a:t>
            </a:r>
            <a:r>
              <a:rPr lang="de-DE" altLang="de-DE" sz="1800" dirty="0"/>
              <a:t> regionale Zuordnung werden auf die Warteliste Platz 6-45 	gelost, unabhängig vom </a:t>
            </a:r>
            <a:r>
              <a:rPr lang="de-DE" altLang="de-DE" sz="1800" dirty="0" err="1"/>
              <a:t>üRS</a:t>
            </a:r>
            <a:r>
              <a:rPr lang="de-DE" altLang="de-DE" sz="1800" dirty="0"/>
              <a:t>-Kriterium.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442913" y="188913"/>
            <a:ext cx="822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Oberschule mit 125 Plätzen und Geschwisterkindern</a:t>
            </a:r>
          </a:p>
        </p:txBody>
      </p:sp>
      <p:sp>
        <p:nvSpPr>
          <p:cNvPr id="39939" name="Text Box 2"/>
          <p:cNvSpPr txBox="1">
            <a:spLocks noChangeArrowheads="1"/>
          </p:cNvSpPr>
          <p:nvPr/>
        </p:nvSpPr>
        <p:spPr bwMode="auto">
          <a:xfrm>
            <a:off x="250825" y="1412875"/>
            <a:ext cx="8593138" cy="521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marL="0" lvl="1" indent="0">
              <a:lnSpc>
                <a:spcPct val="80000"/>
              </a:lnSpc>
              <a:spcBef>
                <a:spcPct val="0"/>
              </a:spcBef>
              <a:buClrTx/>
              <a:buFontTx/>
              <a:buNone/>
              <a:defRPr/>
            </a:pPr>
            <a:r>
              <a:rPr lang="de-DE" altLang="de-DE" sz="1800" b="1" dirty="0"/>
              <a:t>Es haben sich angemeldet:</a:t>
            </a:r>
          </a:p>
          <a:p>
            <a:pPr marL="285750" lvl="1">
              <a:spcBef>
                <a:spcPts val="600"/>
              </a:spcBef>
              <a:buClrTx/>
              <a:buFont typeface="Arial" panose="020B0604020202020204" pitchFamily="34" charset="0"/>
              <a:buChar char="•"/>
              <a:defRPr/>
            </a:pPr>
            <a:r>
              <a:rPr lang="de-DE" altLang="de-DE" sz="1800" dirty="0"/>
              <a:t>140 Kinder als </a:t>
            </a:r>
            <a:r>
              <a:rPr lang="de-DE" altLang="de-DE" sz="1800" b="1" dirty="0" err="1"/>
              <a:t>Erstwahl</a:t>
            </a:r>
            <a:r>
              <a:rPr lang="de-DE" altLang="de-DE" sz="1800" b="1" dirty="0"/>
              <a:t> ohne weitere Härtefälle außer Geschwisterkindern</a:t>
            </a:r>
          </a:p>
          <a:p>
            <a:pPr marL="0" lvl="1" indent="-270000">
              <a:spcBef>
                <a:spcPts val="600"/>
              </a:spcBef>
              <a:buClrTx/>
              <a:buFontTx/>
              <a:buNone/>
              <a:defRPr/>
            </a:pPr>
            <a:r>
              <a:rPr lang="de-DE" altLang="de-DE" sz="1800" dirty="0"/>
              <a:t>		- 10 Geschwisterkinder mit familiärer Härte 5 </a:t>
            </a:r>
            <a:r>
              <a:rPr lang="de-DE" altLang="de-DE" sz="1800" dirty="0" err="1"/>
              <a:t>üRS</a:t>
            </a:r>
            <a:r>
              <a:rPr lang="de-DE" altLang="de-DE" sz="1800" dirty="0"/>
              <a:t> „ja“, 5 </a:t>
            </a:r>
            <a:r>
              <a:rPr lang="de-DE" altLang="de-DE" sz="1800" dirty="0" err="1"/>
              <a:t>üRS</a:t>
            </a:r>
            <a:r>
              <a:rPr lang="de-DE" altLang="de-DE" sz="1800" dirty="0"/>
              <a:t> „nein“</a:t>
            </a:r>
            <a:r>
              <a:rPr lang="de-DE" altLang="de-DE" sz="1800" b="1" dirty="0"/>
              <a:t/>
            </a:r>
            <a:br>
              <a:rPr lang="de-DE" altLang="de-DE" sz="1800" b="1" dirty="0"/>
            </a:br>
            <a:r>
              <a:rPr lang="de-DE" altLang="de-DE" sz="1800" b="1" dirty="0"/>
              <a:t>		</a:t>
            </a:r>
            <a:r>
              <a:rPr lang="de-DE" altLang="de-DE" sz="1800" dirty="0"/>
              <a:t>- 50 Kinder </a:t>
            </a:r>
            <a:r>
              <a:rPr lang="de-DE" altLang="de-DE" sz="1800" dirty="0" err="1"/>
              <a:t>üRS</a:t>
            </a:r>
            <a:r>
              <a:rPr lang="de-DE" altLang="de-DE" sz="1800" dirty="0"/>
              <a:t> „ja“ </a:t>
            </a:r>
            <a:r>
              <a:rPr lang="de-DE" altLang="de-DE" sz="1800" u="sng" dirty="0"/>
              <a:t>mit</a:t>
            </a:r>
            <a:r>
              <a:rPr lang="de-DE" altLang="de-DE" sz="1800" dirty="0"/>
              <a:t> regionaler Zuordnung</a:t>
            </a:r>
            <a:br>
              <a:rPr lang="de-DE" altLang="de-DE" sz="1800" dirty="0"/>
            </a:br>
            <a:r>
              <a:rPr lang="de-DE" altLang="de-DE" sz="1800" dirty="0"/>
              <a:t>		- 70 Kinder </a:t>
            </a:r>
            <a:r>
              <a:rPr lang="de-DE" altLang="de-DE" sz="1800" dirty="0" err="1"/>
              <a:t>üRS</a:t>
            </a:r>
            <a:r>
              <a:rPr lang="de-DE" altLang="de-DE" sz="1800" dirty="0"/>
              <a:t> „nein“ </a:t>
            </a:r>
            <a:r>
              <a:rPr lang="de-DE" altLang="de-DE" sz="1800" u="sng" dirty="0"/>
              <a:t>mit</a:t>
            </a:r>
            <a:r>
              <a:rPr lang="de-DE" altLang="de-DE" sz="1800" dirty="0"/>
              <a:t> regionaler Zuordnung</a:t>
            </a:r>
            <a:br>
              <a:rPr lang="de-DE" altLang="de-DE" sz="1800" dirty="0"/>
            </a:br>
            <a:r>
              <a:rPr lang="de-DE" altLang="de-DE" sz="1800" dirty="0"/>
              <a:t>		- 10 Kinder </a:t>
            </a:r>
            <a:r>
              <a:rPr lang="de-DE" altLang="de-DE" sz="1800" dirty="0" err="1"/>
              <a:t>üRS</a:t>
            </a:r>
            <a:r>
              <a:rPr lang="de-DE" altLang="de-DE" sz="1800" dirty="0"/>
              <a:t> „ja“ </a:t>
            </a:r>
            <a:r>
              <a:rPr lang="de-DE" altLang="de-DE" sz="1800" b="1" dirty="0"/>
              <a:t>und</a:t>
            </a:r>
            <a:r>
              <a:rPr lang="de-DE" altLang="de-DE" sz="1800" dirty="0"/>
              <a:t> „nein“ </a:t>
            </a:r>
            <a:r>
              <a:rPr lang="de-DE" altLang="de-DE" sz="1800" u="sng" dirty="0"/>
              <a:t>ohne</a:t>
            </a:r>
            <a:r>
              <a:rPr lang="de-DE" altLang="de-DE" sz="1800" dirty="0"/>
              <a:t> regionale Zuordnung</a:t>
            </a:r>
          </a:p>
          <a:p>
            <a:pPr marL="0" lvl="1" indent="-270000">
              <a:spcBef>
                <a:spcPts val="600"/>
              </a:spcBef>
              <a:buClrTx/>
              <a:buFontTx/>
              <a:buNone/>
              <a:defRPr/>
            </a:pPr>
            <a:endParaRPr lang="de-DE" altLang="de-DE" sz="1800" dirty="0"/>
          </a:p>
          <a:p>
            <a:pPr marL="0" lvl="1" indent="-270000">
              <a:spcBef>
                <a:spcPts val="600"/>
              </a:spcBef>
              <a:buClr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1.</a:t>
            </a:r>
            <a:r>
              <a:rPr lang="de-DE" altLang="de-DE" sz="1800" b="1" dirty="0">
                <a:solidFill>
                  <a:srgbClr val="FF0000"/>
                </a:solidFill>
              </a:rPr>
              <a:t>	Es werden die 10 Geschwisterkinder aufgenommen. Keine Unterscheidung, ob </a:t>
            </a:r>
            <a:r>
              <a:rPr lang="de-DE" altLang="de-DE" sz="1800" b="1" dirty="0" err="1">
                <a:solidFill>
                  <a:srgbClr val="FF0000"/>
                </a:solidFill>
              </a:rPr>
              <a:t>üRS</a:t>
            </a:r>
            <a:r>
              <a:rPr lang="de-DE" altLang="de-DE" sz="1800" b="1" dirty="0">
                <a:solidFill>
                  <a:srgbClr val="FF0000"/>
                </a:solidFill>
              </a:rPr>
              <a:t> </a:t>
            </a:r>
            <a:br>
              <a:rPr lang="de-DE" altLang="de-DE" sz="1800" b="1" dirty="0">
                <a:solidFill>
                  <a:srgbClr val="FF0000"/>
                </a:solidFill>
              </a:rPr>
            </a:br>
            <a:r>
              <a:rPr lang="de-DE" altLang="de-DE" sz="1800" b="1" dirty="0">
                <a:solidFill>
                  <a:srgbClr val="FF0000"/>
                </a:solidFill>
              </a:rPr>
              <a:t>     oder nicht; anders als am Gymnasium.</a:t>
            </a:r>
          </a:p>
          <a:p>
            <a:pPr marL="0" lvl="1" indent="-270000">
              <a:spcBef>
                <a:spcPts val="600"/>
              </a:spcBef>
              <a:buClr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2.	Es werden 42 Plätze (1/3 aus 125) unter den 50 Kindern </a:t>
            </a:r>
            <a:r>
              <a:rPr lang="de-DE" altLang="de-DE" sz="1800" dirty="0" err="1"/>
              <a:t>üRS</a:t>
            </a:r>
            <a:r>
              <a:rPr lang="de-DE" altLang="de-DE" sz="1800" dirty="0"/>
              <a:t> </a:t>
            </a:r>
            <a:r>
              <a:rPr lang="de-DE" altLang="de-DE" sz="1800" u="sng" dirty="0"/>
              <a:t>mit</a:t>
            </a:r>
            <a:r>
              <a:rPr lang="de-DE" altLang="de-DE" sz="1800" dirty="0"/>
              <a:t> regionaler </a:t>
            </a:r>
            <a:br>
              <a:rPr lang="de-DE" altLang="de-DE" sz="1800" dirty="0"/>
            </a:br>
            <a:r>
              <a:rPr lang="de-DE" altLang="de-DE" sz="1800" dirty="0"/>
              <a:t>     Zuordnung verlost. Die übrigen 8 Kinder </a:t>
            </a:r>
            <a:r>
              <a:rPr lang="de-DE" altLang="de-DE" sz="1800" dirty="0" err="1"/>
              <a:t>üRS</a:t>
            </a:r>
            <a:r>
              <a:rPr lang="de-DE" altLang="de-DE" sz="1800" dirty="0"/>
              <a:t> werden den Kindern </a:t>
            </a:r>
            <a:r>
              <a:rPr lang="de-DE" altLang="de-DE" sz="1800" u="sng" dirty="0"/>
              <a:t>mit</a:t>
            </a:r>
            <a:r>
              <a:rPr lang="de-DE" altLang="de-DE" sz="1800" dirty="0"/>
              <a:t> regionaler </a:t>
            </a:r>
            <a:br>
              <a:rPr lang="de-DE" altLang="de-DE" sz="1800" dirty="0"/>
            </a:br>
            <a:r>
              <a:rPr lang="de-DE" altLang="de-DE" sz="1800" dirty="0"/>
              <a:t>     Zuordnung zugeschlagen.</a:t>
            </a:r>
          </a:p>
          <a:p>
            <a:pPr indent="-270000">
              <a:spcBef>
                <a:spcPts val="600"/>
              </a:spcBef>
              <a:buClrTx/>
              <a:buSz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3.	Unter den nun 78 (70 + 8) Kindern </a:t>
            </a:r>
            <a:r>
              <a:rPr lang="de-DE" altLang="de-DE" sz="1800" u="sng" dirty="0"/>
              <a:t>mit</a:t>
            </a:r>
            <a:r>
              <a:rPr lang="de-DE" altLang="de-DE" sz="1800" dirty="0"/>
              <a:t> regionaler Zuordnung werden per Los 73 Kinder </a:t>
            </a:r>
            <a:br>
              <a:rPr lang="de-DE" altLang="de-DE" sz="1800" dirty="0"/>
            </a:br>
            <a:r>
              <a:rPr lang="de-DE" altLang="de-DE" sz="1800" dirty="0"/>
              <a:t>     aufgenommen. 5 Kinder werden auf die Wartelistenplätze 1-5 gelost. </a:t>
            </a:r>
          </a:p>
          <a:p>
            <a:pPr indent="-270000">
              <a:spcBef>
                <a:spcPts val="600"/>
              </a:spcBef>
              <a:buClrTx/>
              <a:buSz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4.	Die 10 Kinder ohne regionale Zuordnung werden auf die </a:t>
            </a:r>
            <a:br>
              <a:rPr lang="de-DE" altLang="de-DE" sz="1800" dirty="0"/>
            </a:br>
            <a:r>
              <a:rPr lang="de-DE" altLang="de-DE" sz="1800" dirty="0"/>
              <a:t>     Wartelistenplätze 6-15 gelost.</a:t>
            </a:r>
          </a:p>
        </p:txBody>
      </p:sp>
      <p:pic>
        <p:nvPicPr>
          <p:cNvPr id="809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457200" y="1484313"/>
            <a:ext cx="8229600" cy="414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ts val="625"/>
              </a:spcBef>
              <a:buClrTx/>
              <a:buFontTx/>
              <a:buNone/>
            </a:pPr>
            <a:r>
              <a:rPr lang="de-DE" altLang="de-DE" sz="1800" dirty="0"/>
              <a:t>Hätte es noch freie Plätze gegeben, wäre dasselbe Verfahren für die Zweitwahl durchgeführt worden.</a:t>
            </a:r>
          </a:p>
          <a:p>
            <a:pPr>
              <a:spcBef>
                <a:spcPts val="625"/>
              </a:spcBef>
              <a:buClrTx/>
              <a:buFontTx/>
              <a:buNone/>
            </a:pPr>
            <a:endParaRPr lang="de-DE" altLang="de-DE" sz="1800" dirty="0"/>
          </a:p>
          <a:p>
            <a:pPr>
              <a:spcBef>
                <a:spcPts val="625"/>
              </a:spcBef>
              <a:buClrTx/>
              <a:buFontTx/>
              <a:buNone/>
            </a:pPr>
            <a:r>
              <a:rPr lang="de-DE" altLang="de-DE" sz="1800" dirty="0"/>
              <a:t>Gleiches gilt für die Drittwahlen. </a:t>
            </a:r>
            <a:br>
              <a:rPr lang="de-DE" altLang="de-DE" sz="1800" dirty="0"/>
            </a:br>
            <a:endParaRPr lang="de-DE" altLang="de-DE" sz="1800" dirty="0"/>
          </a:p>
          <a:p>
            <a:pPr marL="0" lvl="1" indent="0">
              <a:spcBef>
                <a:spcPts val="625"/>
              </a:spcBef>
              <a:buClrTx/>
              <a:buFontTx/>
              <a:buNone/>
            </a:pPr>
            <a:r>
              <a:rPr lang="de-DE" altLang="de-DE" sz="1800" dirty="0" err="1">
                <a:solidFill>
                  <a:schemeClr val="tx1"/>
                </a:solidFill>
              </a:rPr>
              <a:t>üRS</a:t>
            </a:r>
            <a:r>
              <a:rPr lang="de-DE" altLang="de-DE" sz="1800" dirty="0">
                <a:solidFill>
                  <a:schemeClr val="tx1"/>
                </a:solidFill>
              </a:rPr>
              <a:t> führt an Oberschulen ohne regionale Zuordnung zu keinem Vorteil.</a:t>
            </a:r>
          </a:p>
          <a:p>
            <a:pPr marL="0" lvl="1" indent="0">
              <a:spcBef>
                <a:spcPts val="625"/>
              </a:spcBef>
              <a:buClrTx/>
              <a:buFontTx/>
              <a:buNone/>
            </a:pPr>
            <a:endParaRPr lang="de-DE" altLang="de-DE" sz="1800" dirty="0">
              <a:solidFill>
                <a:srgbClr val="FF0000"/>
              </a:solidFill>
            </a:endParaRPr>
          </a:p>
          <a:p>
            <a:pPr marL="0" lvl="1" indent="0">
              <a:spcBef>
                <a:spcPts val="625"/>
              </a:spcBef>
              <a:buClrTx/>
              <a:buFontTx/>
              <a:buNone/>
            </a:pPr>
            <a:r>
              <a:rPr lang="de-DE" altLang="de-DE" sz="1800" dirty="0">
                <a:solidFill>
                  <a:schemeClr val="tx1"/>
                </a:solidFill>
              </a:rPr>
              <a:t>Da Grundschulen in freier Trägerschaft keine Zuordnung zu Oberschulen haben, wird es für diese Kinder schwer/unmöglich in eine beliebte/überangewählte Oberschule zu gelangen.</a:t>
            </a:r>
          </a:p>
          <a:p>
            <a:pPr>
              <a:spcBef>
                <a:spcPts val="625"/>
              </a:spcBef>
              <a:buFont typeface="Arial" panose="020B0604020202020204" pitchFamily="34" charset="0"/>
              <a:buNone/>
            </a:pPr>
            <a:endParaRPr lang="de-DE" altLang="de-DE" sz="2200" b="1" dirty="0">
              <a:solidFill>
                <a:srgbClr val="FF0000"/>
              </a:solidFill>
            </a:endParaRPr>
          </a:p>
        </p:txBody>
      </p:sp>
      <p:pic>
        <p:nvPicPr>
          <p:cNvPr id="788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2" name="Text Box 3"/>
          <p:cNvSpPr txBox="1">
            <a:spLocks noChangeArrowheads="1"/>
          </p:cNvSpPr>
          <p:nvPr/>
        </p:nvSpPr>
        <p:spPr bwMode="auto">
          <a:xfrm>
            <a:off x="434975" y="188913"/>
            <a:ext cx="82296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Weitere Hinweise Anwahl und Losen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 der Anwahl beachten!</a:t>
            </a:r>
          </a:p>
        </p:txBody>
      </p:sp>
      <p:sp>
        <p:nvSpPr>
          <p:cNvPr id="8294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Ein Kind, das „</a:t>
            </a:r>
            <a:r>
              <a:rPr lang="de-DE" altLang="de-DE" sz="2200" dirty="0" err="1"/>
              <a:t>üRS</a:t>
            </a:r>
            <a:r>
              <a:rPr lang="de-DE" altLang="de-DE" sz="2200" dirty="0"/>
              <a:t>“ als </a:t>
            </a:r>
            <a:r>
              <a:rPr lang="de-DE" altLang="de-DE" sz="2200" dirty="0" err="1"/>
              <a:t>Erstwahl</a:t>
            </a:r>
            <a:r>
              <a:rPr lang="de-DE" altLang="de-DE" sz="2200" dirty="0"/>
              <a:t> an einem Gymnasium angemeldet 	wird, wird aufgenommen, wenn die Schule nicht mehr 	Anmeldungen als Plätze hat. Ansonsten entscheidet das Los.</a:t>
            </a:r>
            <a:br>
              <a:rPr lang="de-DE" altLang="de-DE" sz="2200" dirty="0"/>
            </a:br>
            <a:endParaRPr lang="de-DE" altLang="de-DE" sz="2200" dirty="0"/>
          </a:p>
          <a:p>
            <a:pPr>
              <a:spcBef>
                <a:spcPts val="600"/>
              </a:spcBef>
              <a:buFont typeface="Arial" panose="020B0604020202020204" pitchFamily="34" charset="0"/>
              <a:buChar char="•"/>
            </a:pPr>
            <a:r>
              <a:rPr lang="de-DE" altLang="de-DE" sz="2200" dirty="0"/>
              <a:t>Ein Kind, das als </a:t>
            </a:r>
            <a:r>
              <a:rPr lang="de-DE" altLang="de-DE" sz="2200" dirty="0" err="1"/>
              <a:t>Erstwahl</a:t>
            </a:r>
            <a:r>
              <a:rPr lang="de-DE" altLang="de-DE" sz="2200" dirty="0"/>
              <a:t> an einem Gymnasium angemeldet wird 	und </a:t>
            </a:r>
            <a:r>
              <a:rPr lang="de-DE" altLang="de-DE" sz="2200" u="sng" dirty="0"/>
              <a:t>nicht</a:t>
            </a:r>
            <a:r>
              <a:rPr lang="de-DE" altLang="de-DE" sz="2200" dirty="0"/>
              <a:t> „</a:t>
            </a:r>
            <a:r>
              <a:rPr lang="de-DE" altLang="de-DE" sz="2200" dirty="0" err="1"/>
              <a:t>üRS</a:t>
            </a:r>
            <a:r>
              <a:rPr lang="de-DE" altLang="de-DE" sz="2200" dirty="0"/>
              <a:t>“ ist, läuft Gefahr abgelehnt zu werden, weil Kinder 	„</a:t>
            </a:r>
            <a:r>
              <a:rPr lang="de-DE" altLang="de-DE" sz="2200" dirty="0" err="1"/>
              <a:t>üRS</a:t>
            </a:r>
            <a:r>
              <a:rPr lang="de-DE" altLang="de-DE" sz="2200" dirty="0"/>
              <a:t>“ bevorzugt aufgenommen werden müssen.</a:t>
            </a:r>
          </a:p>
          <a:p>
            <a:pPr indent="0">
              <a:spcBef>
                <a:spcPts val="600"/>
              </a:spcBef>
            </a:pPr>
            <a:endParaRPr lang="de-DE" altLang="de-DE" sz="2200" dirty="0"/>
          </a:p>
          <a:p>
            <a:pPr>
              <a:spcBef>
                <a:spcPts val="600"/>
              </a:spcBef>
              <a:buFont typeface="Arial" panose="020B0604020202020204" pitchFamily="34" charset="0"/>
              <a:buChar char="•"/>
            </a:pPr>
            <a:r>
              <a:rPr lang="de-DE" altLang="de-DE" sz="2200" dirty="0"/>
              <a:t>Die Innenstadt-Gymnasien nehmen häufig nur zu einem sehr 	geringen Anteil Kinder auf, die nicht „</a:t>
            </a:r>
            <a:r>
              <a:rPr lang="de-DE" altLang="de-DE" sz="2200" dirty="0" err="1"/>
              <a:t>üRS</a:t>
            </a:r>
            <a:r>
              <a:rPr lang="de-DE" altLang="de-DE" sz="2200" dirty="0"/>
              <a:t>“ sind. Hier hat es in den 	letzten Jahren starke nicht prognostizierbare Unterschiede gegeben.</a:t>
            </a:r>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 der Anwahl beachten!</a:t>
            </a:r>
          </a:p>
        </p:txBody>
      </p:sp>
      <p:sp>
        <p:nvSpPr>
          <p:cNvPr id="8499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Kinder mit Leistungen „</a:t>
            </a:r>
            <a:r>
              <a:rPr lang="de-DE" altLang="de-DE" sz="2200" dirty="0" err="1"/>
              <a:t>üRS</a:t>
            </a:r>
            <a:r>
              <a:rPr lang="de-DE" altLang="de-DE" sz="2200" dirty="0"/>
              <a:t>“ haben bei beliebten Schulen </a:t>
            </a:r>
            <a:r>
              <a:rPr lang="de-DE" altLang="de-DE" sz="2200" b="1" dirty="0"/>
              <a:t>keine</a:t>
            </a:r>
            <a:r>
              <a:rPr lang="de-DE" altLang="de-DE" sz="2200" dirty="0"/>
              <a:t> 	bessere Chance an einer Oberschule aufgenommen zu werden, 	wenn sie nicht zugeordnet sind.</a:t>
            </a:r>
          </a:p>
          <a:p>
            <a:pPr>
              <a:spcBef>
                <a:spcPts val="600"/>
              </a:spcBef>
              <a:buFont typeface="Arial" panose="020B0604020202020204" pitchFamily="34" charset="0"/>
              <a:buChar char="•"/>
            </a:pPr>
            <a:r>
              <a:rPr lang="de-DE" altLang="de-DE" sz="2200" dirty="0"/>
              <a:t>Kinder aus einer zugeordneten Grundschule werden </a:t>
            </a:r>
            <a:r>
              <a:rPr lang="de-DE" altLang="de-DE" sz="2200" b="1" u="sng" dirty="0"/>
              <a:t>vor</a:t>
            </a:r>
            <a:r>
              <a:rPr lang="de-DE" altLang="de-DE" sz="2200" dirty="0"/>
              <a:t> Kindern aus 	nicht zugeordneten Grundschulen aufgenommen.</a:t>
            </a:r>
          </a:p>
          <a:p>
            <a:pPr>
              <a:spcBef>
                <a:spcPts val="600"/>
              </a:spcBef>
              <a:buFont typeface="Arial" panose="020B0604020202020204" pitchFamily="34" charset="0"/>
              <a:buChar char="•"/>
            </a:pPr>
            <a:r>
              <a:rPr lang="de-DE" altLang="de-DE" sz="2200" dirty="0"/>
              <a:t>Noch einmal zur Erinnerung: </a:t>
            </a:r>
            <a:r>
              <a:rPr lang="de-DE" altLang="de-DE" sz="2200" dirty="0" err="1"/>
              <a:t>Erstwahl</a:t>
            </a:r>
            <a:r>
              <a:rPr lang="de-DE" altLang="de-DE" sz="2200" dirty="0"/>
              <a:t> sticht Zweitwahl, Zweitwahl 	sticht Drittwahl!</a:t>
            </a:r>
          </a:p>
          <a:p>
            <a:pPr>
              <a:spcBef>
                <a:spcPts val="600"/>
              </a:spcBef>
              <a:buFont typeface="Arial" panose="020B0604020202020204" pitchFamily="34" charset="0"/>
              <a:buChar char="•"/>
            </a:pPr>
            <a:r>
              <a:rPr lang="de-DE" altLang="de-DE" sz="2200" dirty="0"/>
              <a:t>Tipp: Fragen Sie bei den Schulen nach, wie stark sie in den 	vergangenen Jahren angewählt (Quelle Deputationsvorlage meistens 	aus Mai des Vorjahres) worden sind, und beachten Sie dieses bei 	euer Schulwahl. Die Verfahren in den letzten Jahren haben 	allerdings gezeigt, dass es hier starke Fluktuation gibt</a:t>
            </a:r>
            <a:r>
              <a:rPr lang="de-DE" altLang="de-DE" sz="2200" b="1" dirty="0"/>
              <a:t>.</a:t>
            </a:r>
            <a:endParaRPr lang="de-DE" altLang="de-DE" sz="2200" dirty="0"/>
          </a:p>
          <a:p>
            <a:pPr>
              <a:spcBef>
                <a:spcPts val="600"/>
              </a:spcBef>
              <a:buFont typeface="Arial" panose="020B0604020202020204" pitchFamily="34" charset="0"/>
              <a:buChar char="•"/>
            </a:pPr>
            <a:endParaRPr lang="de-DE" altLang="de-DE" sz="2200" dirty="0"/>
          </a:p>
        </p:txBody>
      </p:sp>
      <p:pic>
        <p:nvPicPr>
          <p:cNvPr id="849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ct val="0"/>
              </a:spcBef>
              <a:buClrTx/>
              <a:buFontTx/>
              <a:buNone/>
            </a:pPr>
            <a:r>
              <a:rPr lang="de-DE" altLang="de-DE" b="1"/>
              <a:t>Erst-/Zweit-/Drittwahl</a:t>
            </a:r>
          </a:p>
        </p:txBody>
      </p:sp>
      <p:sp>
        <p:nvSpPr>
          <p:cNvPr id="89091" name="Text Box 2"/>
          <p:cNvSpPr txBox="1">
            <a:spLocks noChangeArrowheads="1"/>
          </p:cNvSpPr>
          <p:nvPr/>
        </p:nvSpPr>
        <p:spPr bwMode="auto">
          <a:xfrm>
            <a:off x="457200" y="2133600"/>
            <a:ext cx="8229600" cy="399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de-DE" altLang="de-DE" sz="2200" b="1"/>
              <a:t>Es ist riskant, mit der Zweit- und/oder Drittwahl </a:t>
            </a:r>
            <a:br>
              <a:rPr lang="de-DE" altLang="de-DE" sz="2200" b="1"/>
            </a:br>
            <a:r>
              <a:rPr lang="de-DE" altLang="de-DE" sz="2200" b="1"/>
              <a:t>eine Schule zu wählen,</a:t>
            </a:r>
            <a:br>
              <a:rPr lang="de-DE" altLang="de-DE" sz="2200" b="1"/>
            </a:br>
            <a:r>
              <a:rPr lang="de-DE" altLang="de-DE" sz="2200" b="1"/>
              <a:t>die in den letzten Jahren schon (stark) überangewählt war!</a:t>
            </a:r>
            <a:br>
              <a:rPr lang="de-DE" altLang="de-DE" sz="2200" b="1"/>
            </a:br>
            <a:endParaRPr lang="de-DE" altLang="de-DE" sz="2200" b="1"/>
          </a:p>
          <a:p>
            <a:pPr>
              <a:buClrTx/>
              <a:buFontTx/>
              <a:buNone/>
            </a:pPr>
            <a:endParaRPr lang="de-DE" altLang="de-DE" sz="2200" b="1"/>
          </a:p>
        </p:txBody>
      </p:sp>
      <p:pic>
        <p:nvPicPr>
          <p:cNvPr id="890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WAS NICHT PASSIERT!</a:t>
            </a:r>
          </a:p>
        </p:txBody>
      </p:sp>
      <p:sp>
        <p:nvSpPr>
          <p:cNvPr id="91139" name="Text Box 2"/>
          <p:cNvSpPr txBox="1">
            <a:spLocks noChangeArrowheads="1"/>
          </p:cNvSpPr>
          <p:nvPr/>
        </p:nvSpPr>
        <p:spPr bwMode="auto">
          <a:xfrm>
            <a:off x="611188" y="1268413"/>
            <a:ext cx="8075612"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buClrTx/>
              <a:buFontTx/>
              <a:buNone/>
            </a:pPr>
            <a:r>
              <a:rPr lang="de-DE" altLang="de-DE" sz="2200" b="1"/>
              <a:t/>
            </a:r>
            <a:br>
              <a:rPr lang="de-DE" altLang="de-DE" sz="2200" b="1"/>
            </a:br>
            <a:endParaRPr lang="de-DE" altLang="de-DE" sz="2200" b="1"/>
          </a:p>
          <a:p>
            <a:pPr>
              <a:buClrTx/>
              <a:buFontTx/>
              <a:buNone/>
            </a:pPr>
            <a:endParaRPr lang="de-DE" altLang="de-DE" sz="2200" b="1"/>
          </a:p>
        </p:txBody>
      </p:sp>
      <p:pic>
        <p:nvPicPr>
          <p:cNvPr id="911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Es ist kein Risiko, als </a:t>
            </a:r>
            <a:r>
              <a:rPr lang="de-DE" altLang="de-DE" sz="2200" dirty="0" err="1"/>
              <a:t>Erstwahl</a:t>
            </a:r>
            <a:r>
              <a:rPr lang="de-DE" altLang="de-DE" sz="2200" dirty="0"/>
              <a:t> eine besonders beliebte Schule 	anzuwählen und als Zweitwahl eine weniger beliebte 	„Sicherheitsschule“.</a:t>
            </a:r>
            <a:br>
              <a:rPr lang="de-DE" altLang="de-DE" sz="2200" dirty="0"/>
            </a:br>
            <a:endParaRPr lang="de-DE" altLang="de-DE" sz="2200" dirty="0"/>
          </a:p>
          <a:p>
            <a:pPr>
              <a:spcBef>
                <a:spcPts val="600"/>
              </a:spcBef>
              <a:buFont typeface="Arial" panose="020B0604020202020204" pitchFamily="34" charset="0"/>
              <a:buChar char="•"/>
            </a:pPr>
            <a:r>
              <a:rPr lang="de-DE" altLang="de-DE" sz="2200" dirty="0"/>
              <a:t>Es findet hier KEINE Vorauswahl in der Behörde statt, jeder wird 	gelost und erst wenn die </a:t>
            </a:r>
            <a:r>
              <a:rPr lang="de-DE" altLang="de-DE" sz="2200" dirty="0" err="1"/>
              <a:t>Erstwahl</a:t>
            </a:r>
            <a:r>
              <a:rPr lang="de-DE" altLang="de-DE" sz="2200" dirty="0"/>
              <a:t> komplett durch ist, wird geguckt, 	wer noch einen Zweit-, dann Drittwahlplatz braucht.</a:t>
            </a:r>
            <a:br>
              <a:rPr lang="de-DE" altLang="de-DE" sz="2200" dirty="0"/>
            </a:br>
            <a:endParaRPr lang="de-DE" altLang="de-DE" sz="2200" dirty="0"/>
          </a:p>
          <a:p>
            <a:pPr>
              <a:spcBef>
                <a:spcPts val="600"/>
              </a:spcBef>
              <a:buFont typeface="Arial" panose="020B0604020202020204" pitchFamily="34" charset="0"/>
              <a:buChar char="•"/>
            </a:pPr>
            <a:r>
              <a:rPr lang="de-DE" altLang="de-DE" sz="2200" dirty="0"/>
              <a:t>Wählt also strategisch, aber bitte ohne Angst der Manipulation. 	Diese gibt es NICHT!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628775"/>
            <a:ext cx="8386763" cy="47577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itchFamily="32" charset="0"/>
                <a:ea typeface="Microsoft YaHei" pitchFamily="32" charset="-122"/>
              </a:defRPr>
            </a:lvl1pPr>
            <a:lvl2pPr marL="258763">
              <a:spcBef>
                <a:spcPts val="7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itchFamily="32" charset="0"/>
                <a:ea typeface="Microsoft YaHei" pitchFamily="32" charset="-122"/>
              </a:defRPr>
            </a:lvl2pPr>
            <a:lvl3pPr marL="258763">
              <a:spcBef>
                <a:spcPts val="6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9pPr>
          </a:lstStyle>
          <a:p>
            <a:pPr marL="0" lvl="1" indent="-270000" eaLnBrk="1" hangingPunct="1">
              <a:spcBef>
                <a:spcPts val="550"/>
              </a:spcBef>
              <a:buFont typeface="Arial" charset="0"/>
              <a:buChar char="•"/>
              <a:tabLst>
                <a:tab pos="258763" algn="l"/>
                <a:tab pos="44608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In den Fächern Deutsch und Mathe gibt es jeweils 4 Kompetenzbereiche. In Mathe 	10 und in Deutsch 11 (12 bis zum achten Kästchen ÜRS Ende Klasse 3) 	Unterkompetenzbereiche, je 2-3 pro Kompetenzbereich.</a:t>
            </a:r>
          </a:p>
          <a:p>
            <a:pPr marL="0" lvl="1" indent="-270000" eaLnBrk="1" hangingPunct="1">
              <a:spcBef>
                <a:spcPts val="550"/>
              </a:spcBef>
              <a:buFont typeface="Arial" charset="0"/>
              <a:buChar char="•"/>
              <a:defRPr/>
            </a:pPr>
            <a:r>
              <a:rPr lang="de-DE" altLang="de-DE" sz="1800" dirty="0"/>
              <a:t>Die Anforderungen dieser Kompetenzbereiche sind in den Rahmenlehrplänen für </a:t>
            </a:r>
            <a:br>
              <a:rPr lang="de-DE" altLang="de-DE" sz="1800" dirty="0"/>
            </a:br>
            <a:r>
              <a:rPr lang="de-DE" altLang="de-DE" sz="1800" dirty="0"/>
              <a:t>   	Deutsch und Mathe festgeschrieben und wurden aus den Bildungsstandards </a:t>
            </a:r>
            <a:br>
              <a:rPr lang="de-DE" altLang="de-DE" sz="1800" dirty="0"/>
            </a:br>
            <a:r>
              <a:rPr lang="de-DE" altLang="de-DE" sz="1800" dirty="0"/>
              <a:t>     der KMK entwickelt.</a:t>
            </a:r>
          </a:p>
          <a:p>
            <a:pPr marL="0" lvl="2" indent="-270000" eaLnBrk="1" hangingPunct="1">
              <a:spcBef>
                <a:spcPts val="550"/>
              </a:spcBef>
              <a:buFont typeface="Arial" charset="0"/>
              <a:buChar char="•"/>
              <a:defRPr/>
            </a:pPr>
            <a:r>
              <a:rPr lang="de-DE" altLang="de-DE" sz="1800" dirty="0"/>
              <a:t>Grundschulen arbeiten schon seit 2005 mit diesen Kriterien und hatten auch immer </a:t>
            </a:r>
            <a:br>
              <a:rPr lang="de-DE" altLang="de-DE" sz="1800" dirty="0"/>
            </a:br>
            <a:r>
              <a:rPr lang="de-DE" altLang="de-DE" sz="1800" dirty="0"/>
              <a:t>     Dokumentationspflicht.</a:t>
            </a:r>
          </a:p>
          <a:p>
            <a:pPr marL="0" lvl="2" indent="-270000" eaLnBrk="1" hangingPunct="1">
              <a:spcBef>
                <a:spcPts val="550"/>
              </a:spcBef>
              <a:buFont typeface="Arial" charset="0"/>
              <a:buChar char="•"/>
              <a:tabLst>
                <a:tab pos="266700" algn="l"/>
                <a:tab pos="62388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Seit 2017 gilt, dass im „modifizierten“ </a:t>
            </a:r>
            <a:r>
              <a:rPr lang="de-DE" altLang="de-DE" sz="1800" dirty="0" err="1"/>
              <a:t>Kompolei</a:t>
            </a:r>
            <a:r>
              <a:rPr lang="de-DE" altLang="de-DE" sz="1800" dirty="0"/>
              <a:t>-Zeugnis in Mathe und Deutsch </a:t>
            </a:r>
            <a:br>
              <a:rPr lang="de-DE" altLang="de-DE" sz="1800" dirty="0"/>
            </a:br>
            <a:r>
              <a:rPr lang="de-DE" altLang="de-DE" sz="1800" dirty="0"/>
              <a:t>     nur noch ausgewiesen wird, ob die Leistung jeweils insgesamt über dem 	Regelstandard (</a:t>
            </a:r>
            <a:r>
              <a:rPr lang="de-DE" altLang="de-DE" sz="1800" dirty="0" err="1"/>
              <a:t>üRS</a:t>
            </a:r>
            <a:r>
              <a:rPr lang="de-DE" altLang="de-DE" sz="1800" dirty="0"/>
              <a:t>) ist oder nicht. </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Die Leistung ist dann </a:t>
            </a:r>
            <a:r>
              <a:rPr lang="de-DE" altLang="de-DE" sz="1800" dirty="0" err="1"/>
              <a:t>üRS</a:t>
            </a:r>
            <a:r>
              <a:rPr lang="de-DE" altLang="de-DE" sz="1800" dirty="0"/>
              <a:t>, wenn (1) in jedem der vier Kompetenzbereiche 		mindestens 1 Kreuz im neunten oder zehnten Kästchen ist und (2) insgesamt die 	Mehrheit der Kreuze, d.h. 6 von 10 (Mathematik) respektive 6 von 11 (Deutsch), 	mindestens im neunten Kästchen ist.</a:t>
            </a:r>
          </a:p>
          <a:p>
            <a:pPr lvl="2" indent="0" eaLnBrk="1" hangingPunct="1">
              <a:spcBef>
                <a:spcPts val="550"/>
              </a:spcBef>
              <a:buClrTx/>
              <a:defRPr/>
            </a:pPr>
            <a:endParaRPr lang="de-DE" altLang="de-DE" sz="2200" dirty="0"/>
          </a:p>
          <a:p>
            <a:pPr lvl="2" indent="0" eaLnBrk="1" hangingPunct="1">
              <a:spcBef>
                <a:spcPts val="550"/>
              </a:spcBef>
              <a:buClrTx/>
              <a:buFontTx/>
              <a:buNone/>
              <a:defRPr/>
            </a:pPr>
            <a:endParaRPr lang="de-DE" altLang="de-DE" sz="2200" dirty="0"/>
          </a:p>
          <a:p>
            <a:pPr lvl="2" indent="0" eaLnBrk="1" hangingPunct="1">
              <a:spcBef>
                <a:spcPts val="550"/>
              </a:spcBef>
              <a:buClrTx/>
              <a:buFontTx/>
              <a:buNone/>
              <a:defRPr/>
            </a:pPr>
            <a:endParaRPr lang="de-DE" altLang="de-DE" sz="2200" dirty="0"/>
          </a:p>
          <a:p>
            <a:pPr eaLnBrk="1" hangingPunct="1">
              <a:spcBef>
                <a:spcPts val="550"/>
              </a:spcBef>
              <a:buClrTx/>
              <a:buFontTx/>
              <a:buNone/>
              <a:defRPr/>
            </a:pPr>
            <a:endParaRPr lang="de-DE" altLang="de-DE" sz="2200" dirty="0"/>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t>
            </a:r>
            <a:r>
              <a:rPr lang="de-DE" altLang="de-DE" b="1" dirty="0" err="1"/>
              <a:t>Kompolei</a:t>
            </a:r>
            <a:r>
              <a:rPr lang="de-DE" altLang="de-DE" b="1" dirty="0"/>
              <a:t>) Lernentwicklungsbericht im </a:t>
            </a:r>
            <a:br>
              <a:rPr lang="de-DE" altLang="de-DE" b="1" dirty="0"/>
            </a:br>
            <a:r>
              <a:rPr lang="de-DE" altLang="de-DE" b="1" dirty="0"/>
              <a:t>1. Halbjahr der Klasse 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457200" y="274638"/>
            <a:ext cx="8305800" cy="15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Wie geht es nach der Anwahl weiter?</a:t>
            </a:r>
            <a:br>
              <a:rPr lang="de-DE" altLang="de-DE" b="1"/>
            </a:br>
            <a:r>
              <a:rPr lang="de-DE" altLang="de-DE" b="1"/>
              <a:t>Mitteilungen an die Eltern</a:t>
            </a:r>
          </a:p>
        </p:txBody>
      </p:sp>
      <p:sp>
        <p:nvSpPr>
          <p:cNvPr id="46083" name="Text Box 2"/>
          <p:cNvSpPr txBox="1">
            <a:spLocks noChangeArrowheads="1"/>
          </p:cNvSpPr>
          <p:nvPr/>
        </p:nvSpPr>
        <p:spPr bwMode="auto">
          <a:xfrm>
            <a:off x="457200" y="1773238"/>
            <a:ext cx="8229600" cy="453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Schulen verschicken die </a:t>
            </a:r>
            <a:r>
              <a:rPr lang="de-DE" altLang="de-DE" sz="2200" u="sng" dirty="0"/>
              <a:t>Aufnahmebescheide</a:t>
            </a:r>
            <a:r>
              <a:rPr lang="de-DE" altLang="de-DE" sz="2200" dirty="0"/>
              <a:t> an die Eltern, 	deren Kind sie aufnehmen (17.03.2023).</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Schulbehörde schreibt die Eltern an, deren Kind an keiner der </a:t>
            </a:r>
            <a:br>
              <a:rPr lang="de-DE" altLang="de-DE" sz="2200" dirty="0"/>
            </a:br>
            <a:r>
              <a:rPr lang="de-DE" altLang="de-DE" sz="2200" dirty="0"/>
              <a:t>	3 Schulen aufgenommen wurde. </a:t>
            </a:r>
            <a:br>
              <a:rPr lang="de-DE" altLang="de-DE" sz="2200" dirty="0"/>
            </a:br>
            <a:r>
              <a:rPr lang="de-DE" altLang="de-DE" sz="2200" dirty="0"/>
              <a:t>	</a:t>
            </a:r>
            <a:r>
              <a:rPr lang="de-DE" altLang="de-DE" sz="2200" b="1" dirty="0"/>
              <a:t>Hier ist die Rückmeldung der Eltern gefragt! Ansonsten erfolgt eine 	Zuordnung durch die Behörde!</a:t>
            </a:r>
            <a:endParaRPr lang="de-DE" altLang="de-DE" sz="2200" dirty="0"/>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neue Schule schickt eine Einladung, z.B. 	zu einem Eltern-</a:t>
            </a:r>
            <a:br>
              <a:rPr lang="de-DE" altLang="de-DE" sz="2200" dirty="0"/>
            </a:br>
            <a:r>
              <a:rPr lang="de-DE" altLang="de-DE" sz="2200" dirty="0"/>
              <a:t>	Infoabend.</a:t>
            </a:r>
            <a:br>
              <a:rPr lang="de-DE" altLang="de-DE" sz="2200" dirty="0"/>
            </a:br>
            <a:r>
              <a:rPr lang="de-DE" altLang="de-DE" sz="2200" dirty="0"/>
              <a:t/>
            </a:r>
            <a:br>
              <a:rPr lang="de-DE" altLang="de-DE" sz="2200" dirty="0"/>
            </a:br>
            <a:endParaRPr lang="de-DE" altLang="de-DE" sz="2200" dirty="0"/>
          </a:p>
          <a:p>
            <a:pPr>
              <a:lnSpc>
                <a:spcPct val="80000"/>
              </a:lnSpc>
              <a:spcBef>
                <a:spcPts val="700"/>
              </a:spcBef>
              <a:buClrTx/>
              <a:buFontTx/>
              <a:buNone/>
              <a:defRPr/>
            </a:pPr>
            <a:endParaRPr lang="de-DE" altLang="de-DE" sz="2200" dirty="0"/>
          </a:p>
        </p:txBody>
      </p:sp>
      <p:pic>
        <p:nvPicPr>
          <p:cNvPr id="931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457200" y="128588"/>
            <a:ext cx="8229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Verfahren, wenn ein Kind </a:t>
            </a:r>
            <a:br>
              <a:rPr lang="de-DE" altLang="de-DE" b="1"/>
            </a:br>
            <a:r>
              <a:rPr lang="de-DE" altLang="de-DE" b="1"/>
              <a:t>keine Wunschschule erhalten hat</a:t>
            </a:r>
          </a:p>
        </p:txBody>
      </p:sp>
      <p:sp>
        <p:nvSpPr>
          <p:cNvPr id="47107" name="Text Box 2"/>
          <p:cNvSpPr txBox="1">
            <a:spLocks noChangeArrowheads="1"/>
          </p:cNvSpPr>
          <p:nvPr/>
        </p:nvSpPr>
        <p:spPr bwMode="auto">
          <a:xfrm>
            <a:off x="449263" y="1916113"/>
            <a:ext cx="8229600"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7663" indent="-342900">
              <a:spcBef>
                <a:spcPts val="8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9pPr>
          </a:lstStyle>
          <a:p>
            <a:pPr marL="0" indent="-270000" algn="just">
              <a:spcBef>
                <a:spcPts val="600"/>
              </a:spcBef>
              <a:buFont typeface="Arial" charset="0"/>
              <a:buChar char="•"/>
              <a:tabLst>
                <a:tab pos="266700"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Die Behörde informiert über Schulen, an denen noch Plätze zur        	Verfügung stehen.</a:t>
            </a:r>
          </a:p>
          <a:p>
            <a:pPr marL="0" indent="-270000" algn="just">
              <a:spcBef>
                <a:spcPts val="600"/>
              </a:spcBef>
              <a:buFont typeface="Arial" charset="0"/>
              <a:buChar char="•"/>
              <a:tabLst>
                <a:tab pos="266700"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Es gibt diese zwei Möglichkeiten:</a:t>
            </a:r>
          </a:p>
          <a:p>
            <a:pPr marL="266700" indent="-261938" algn="just">
              <a:buClrTx/>
              <a:buFontTx/>
              <a:buNone/>
              <a:tabLst>
                <a:tab pos="266700" algn="l"/>
                <a:tab pos="542925"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	a)	Eltern erhalten eine feste Zusage für einen Schulplatz an einer </a:t>
            </a:r>
            <a:br>
              <a:rPr lang="de-DE" altLang="de-DE" sz="2200" dirty="0">
                <a:cs typeface="Arial" charset="0"/>
              </a:rPr>
            </a:br>
            <a:r>
              <a:rPr lang="de-DE" altLang="de-DE" sz="2200" dirty="0">
                <a:cs typeface="Arial" charset="0"/>
              </a:rPr>
              <a:t>	Schule, an der </a:t>
            </a:r>
            <a:r>
              <a:rPr lang="de-DE" altLang="de-DE" sz="2200" u="sng" dirty="0">
                <a:cs typeface="Arial" charset="0"/>
              </a:rPr>
              <a:t>genügend</a:t>
            </a:r>
            <a:r>
              <a:rPr lang="de-DE" altLang="de-DE" sz="2200" dirty="0">
                <a:cs typeface="Arial" charset="0"/>
              </a:rPr>
              <a:t> Plätze zur Verfügung stehen.</a:t>
            </a:r>
          </a:p>
          <a:p>
            <a:pPr marL="266700" indent="-261938" algn="just">
              <a:buClrTx/>
              <a:buFontTx/>
              <a:buNone/>
              <a:tabLst>
                <a:tab pos="266700" algn="l"/>
                <a:tab pos="542925"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	b)	</a:t>
            </a:r>
            <a:r>
              <a:rPr lang="de-DE" altLang="de-DE" sz="2200" u="sng" dirty="0">
                <a:cs typeface="Arial" charset="0"/>
              </a:rPr>
              <a:t>Neben</a:t>
            </a:r>
            <a:r>
              <a:rPr lang="de-DE" altLang="de-DE" sz="2200" dirty="0">
                <a:cs typeface="Arial" charset="0"/>
              </a:rPr>
              <a:t> dieser Zusage haben Eltern die Möglichkeit, dass ihr Kind</a:t>
            </a:r>
            <a:br>
              <a:rPr lang="de-DE" altLang="de-DE" sz="2200" dirty="0">
                <a:cs typeface="Arial" charset="0"/>
              </a:rPr>
            </a:br>
            <a:r>
              <a:rPr lang="de-DE" altLang="de-DE" sz="2200" dirty="0">
                <a:cs typeface="Arial" charset="0"/>
              </a:rPr>
              <a:t>	an einem weiteren Losverfahren an einer in Frage kommenden </a:t>
            </a:r>
            <a:br>
              <a:rPr lang="de-DE" altLang="de-DE" sz="2200" dirty="0">
                <a:cs typeface="Arial" charset="0"/>
              </a:rPr>
            </a:br>
            <a:r>
              <a:rPr lang="de-DE" altLang="de-DE" sz="2200" dirty="0">
                <a:cs typeface="Arial" charset="0"/>
              </a:rPr>
              <a:t>	Schule teilnimmt, an der nur noch </a:t>
            </a:r>
            <a:r>
              <a:rPr lang="de-DE" altLang="de-DE" sz="2200" u="sng" dirty="0">
                <a:cs typeface="Arial" charset="0"/>
              </a:rPr>
              <a:t>wenige</a:t>
            </a:r>
            <a:r>
              <a:rPr lang="de-DE" altLang="de-DE" sz="2200" dirty="0">
                <a:cs typeface="Arial" charset="0"/>
              </a:rPr>
              <a:t> Plätze vorhanden sind 	(nachrangiges Losverfahren).</a:t>
            </a:r>
          </a:p>
          <a:p>
            <a:pPr algn="just">
              <a:buClrTx/>
              <a:buFontTx/>
              <a:buNone/>
              <a:defRPr/>
            </a:pPr>
            <a:endParaRPr lang="de-DE" altLang="de-DE" sz="2200" dirty="0">
              <a:cs typeface="Arial" charset="0"/>
            </a:endParaRPr>
          </a:p>
        </p:txBody>
      </p:sp>
      <p:pic>
        <p:nvPicPr>
          <p:cNvPr id="952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457200" y="128588"/>
            <a:ext cx="8229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Kriterien für das nachrangige Losverfahren</a:t>
            </a:r>
          </a:p>
        </p:txBody>
      </p:sp>
      <p:sp>
        <p:nvSpPr>
          <p:cNvPr id="97283" name="Text Box 2"/>
          <p:cNvSpPr txBox="1">
            <a:spLocks noChangeArrowheads="1"/>
          </p:cNvSpPr>
          <p:nvPr/>
        </p:nvSpPr>
        <p:spPr bwMode="auto">
          <a:xfrm>
            <a:off x="457200" y="1570037"/>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An Gymnasien werden zuerst Kinder mit Leistungen „über dem 	Regelstandard“ ausgelost.</a:t>
            </a:r>
          </a:p>
          <a:p>
            <a:pPr>
              <a:spcBef>
                <a:spcPts val="600"/>
              </a:spcBef>
              <a:buFont typeface="Arial" panose="020B0604020202020204" pitchFamily="34" charset="0"/>
              <a:buChar char="•"/>
            </a:pPr>
            <a:r>
              <a:rPr lang="de-DE" altLang="de-DE" sz="2200" dirty="0"/>
              <a:t>An Oberschulen kommen alle Bewerber in einen </a:t>
            </a:r>
            <a:r>
              <a:rPr lang="de-DE" altLang="de-DE" sz="2200" dirty="0" err="1"/>
              <a:t>Lostopf</a:t>
            </a:r>
            <a:r>
              <a:rPr lang="de-DE" altLang="de-DE" sz="2200" dirty="0"/>
              <a:t>. Die 	Kriterien Leistung, Zuordnung der Grundschule oder Schulweglänge 	finden keine Anwendung.</a:t>
            </a:r>
          </a:p>
          <a:p>
            <a:pPr>
              <a:spcBef>
                <a:spcPts val="600"/>
              </a:spcBef>
              <a:buFont typeface="Arial" panose="020B0604020202020204" pitchFamily="34" charset="0"/>
              <a:buChar char="•"/>
            </a:pPr>
            <a:r>
              <a:rPr lang="de-DE" altLang="de-DE" sz="2200" dirty="0"/>
              <a:t>Jeder Schüler kann nur an einem Losverfahren teilnehmen.</a:t>
            </a:r>
          </a:p>
          <a:p>
            <a:pPr>
              <a:spcBef>
                <a:spcPts val="600"/>
              </a:spcBef>
              <a:buFont typeface="Arial" panose="020B0604020202020204" pitchFamily="34" charset="0"/>
              <a:buChar char="•"/>
            </a:pPr>
            <a:r>
              <a:rPr lang="de-DE" altLang="de-DE" sz="2200" dirty="0"/>
              <a:t>Der zugesagte feste Platz bleibt bis zum Abschluss des nachrangigen 	Losverfahrens bestehen.</a:t>
            </a:r>
          </a:p>
          <a:p>
            <a:pPr>
              <a:spcBef>
                <a:spcPts val="600"/>
              </a:spcBef>
              <a:buFont typeface="Arial" panose="020B0604020202020204" pitchFamily="34" charset="0"/>
              <a:buChar char="•"/>
            </a:pPr>
            <a:r>
              <a:rPr lang="de-DE" altLang="de-DE" sz="2200" dirty="0"/>
              <a:t>Eltern erhalten einen Zuweisungsbescheid (voraussichtlich </a:t>
            </a:r>
          </a:p>
          <a:p>
            <a:pPr indent="0">
              <a:spcBef>
                <a:spcPts val="600"/>
              </a:spcBef>
            </a:pPr>
            <a:r>
              <a:rPr lang="de-DE" altLang="de-DE" sz="2200" dirty="0">
                <a:solidFill>
                  <a:schemeClr val="tx1"/>
                </a:solidFill>
              </a:rPr>
              <a:t>	05.04.2023</a:t>
            </a:r>
            <a:r>
              <a:rPr lang="de-DE" altLang="de-DE" sz="2200" dirty="0"/>
              <a:t>) für 	vorher nicht aufgenommene Kinder. Datum hängt 	an Ende der Widerspruchsfrist und Ende der Entscheidungsfrist 	</a:t>
            </a:r>
            <a:r>
              <a:rPr lang="de-DE" altLang="de-DE" sz="2200" dirty="0" err="1"/>
              <a:t>SifT</a:t>
            </a:r>
            <a:endParaRPr lang="de-DE" altLang="de-DE" sz="2200" dirty="0"/>
          </a:p>
        </p:txBody>
      </p:sp>
      <p:pic>
        <p:nvPicPr>
          <p:cNvPr id="972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685800" y="381000"/>
            <a:ext cx="7848600" cy="333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500"/>
              </a:spcBef>
              <a:buClrTx/>
              <a:buFontTx/>
              <a:buNone/>
            </a:pPr>
            <a:endParaRPr lang="de-DE" altLang="de-DE" sz="2000" b="1" i="1">
              <a:solidFill>
                <a:srgbClr val="FF200F"/>
              </a:solidFill>
            </a:endParaRPr>
          </a:p>
          <a:p>
            <a:pPr algn="ctr">
              <a:spcBef>
                <a:spcPts val="650"/>
              </a:spcBef>
              <a:buClrTx/>
              <a:buFontTx/>
              <a:buNone/>
            </a:pPr>
            <a:r>
              <a:rPr lang="de-DE" altLang="de-DE" sz="2800" i="1"/>
              <a:t>Diese Broschüren finden Sie unter: </a:t>
            </a:r>
            <a:r>
              <a:rPr lang="de-DE" altLang="de-DE" sz="2800" b="1" i="1">
                <a:solidFill>
                  <a:srgbClr val="CCCCFF"/>
                </a:solidFill>
                <a:hlinkClick r:id="rId3"/>
              </a:rPr>
              <a:t>www.bildung.bremen.de</a:t>
            </a:r>
          </a:p>
          <a:p>
            <a:pPr algn="ctr">
              <a:spcBef>
                <a:spcPts val="650"/>
              </a:spcBef>
              <a:buClrTx/>
              <a:buFontTx/>
              <a:buNone/>
            </a:pPr>
            <a:r>
              <a:rPr lang="de-DE" altLang="de-DE" sz="2800" i="1">
                <a:cs typeface="Times New Roman" panose="02020603050405020304" pitchFamily="18" charset="0"/>
              </a:rPr>
              <a:t>→ Service → Broschüren &amp; Flyer</a:t>
            </a:r>
            <a:r>
              <a:rPr lang="de-DE" altLang="de-DE" sz="2600" i="1">
                <a:cs typeface="Times New Roman" panose="02020603050405020304" pitchFamily="18" charset="0"/>
              </a:rPr>
              <a:t/>
            </a:r>
            <a:br>
              <a:rPr lang="de-DE" altLang="de-DE" sz="2600" i="1">
                <a:cs typeface="Times New Roman" panose="02020603050405020304" pitchFamily="18" charset="0"/>
              </a:rPr>
            </a:br>
            <a:endParaRPr lang="de-DE" altLang="de-DE" sz="2600" i="1">
              <a:cs typeface="Times New Roman" panose="02020603050405020304" pitchFamily="18" charset="0"/>
            </a:endParaRPr>
          </a:p>
          <a:p>
            <a:pPr algn="ctr">
              <a:buClrTx/>
              <a:buFontTx/>
              <a:buNone/>
            </a:pPr>
            <a:endParaRPr lang="de-DE" altLang="de-DE" i="1"/>
          </a:p>
          <a:p>
            <a:pPr algn="ctr">
              <a:buClrTx/>
              <a:buFontTx/>
              <a:buNone/>
            </a:pPr>
            <a:endParaRPr lang="de-DE" altLang="de-DE" i="1"/>
          </a:p>
        </p:txBody>
      </p:sp>
      <p:pic>
        <p:nvPicPr>
          <p:cNvPr id="993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93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29000"/>
            <a:ext cx="1527175"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933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2781300"/>
            <a:ext cx="2243137" cy="2951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685800" y="381000"/>
            <a:ext cx="7848600" cy="624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500"/>
              </a:spcBef>
              <a:buClrTx/>
              <a:buFontTx/>
              <a:buNone/>
            </a:pPr>
            <a:endParaRPr lang="de-DE" altLang="de-DE" sz="2000" b="1" i="1" dirty="0">
              <a:solidFill>
                <a:srgbClr val="FF200F"/>
              </a:solidFill>
            </a:endParaRPr>
          </a:p>
          <a:p>
            <a:pPr algn="ctr">
              <a:spcBef>
                <a:spcPts val="650"/>
              </a:spcBef>
              <a:buClrTx/>
              <a:buFontTx/>
              <a:buNone/>
            </a:pPr>
            <a:endParaRPr lang="de-DE" altLang="de-DE" sz="2600" i="1" dirty="0"/>
          </a:p>
          <a:p>
            <a:pPr algn="ctr">
              <a:spcBef>
                <a:spcPts val="650"/>
              </a:spcBef>
              <a:buClrTx/>
              <a:buFontTx/>
              <a:buNone/>
            </a:pPr>
            <a:endParaRPr lang="de-DE" altLang="de-DE" b="1" i="1" dirty="0"/>
          </a:p>
          <a:p>
            <a:pPr algn="ctr">
              <a:spcBef>
                <a:spcPts val="650"/>
              </a:spcBef>
              <a:buClrTx/>
              <a:buFontTx/>
              <a:buNone/>
            </a:pPr>
            <a:r>
              <a:rPr lang="de-DE" altLang="de-DE" sz="4400" b="1" dirty="0"/>
              <a:t>Vielen Dank für eure Aufmerksamkeit!</a:t>
            </a:r>
          </a:p>
          <a:p>
            <a:pPr algn="ctr">
              <a:spcBef>
                <a:spcPts val="650"/>
              </a:spcBef>
              <a:buClrTx/>
              <a:buFontTx/>
              <a:buNone/>
            </a:pPr>
            <a:endParaRPr lang="de-DE" altLang="de-DE" sz="4400" b="1" dirty="0">
              <a:cs typeface="Times New Roman" panose="02020603050405020304" pitchFamily="18" charset="0"/>
            </a:endParaRPr>
          </a:p>
          <a:p>
            <a:pPr algn="ctr">
              <a:spcBef>
                <a:spcPts val="650"/>
              </a:spcBef>
              <a:buClrTx/>
              <a:buFontTx/>
              <a:buNone/>
            </a:pPr>
            <a:r>
              <a:rPr lang="de-DE" altLang="de-DE" sz="2800" b="1" i="1" dirty="0">
                <a:solidFill>
                  <a:srgbClr val="CCCCFF"/>
                </a:solidFill>
                <a:cs typeface="Times New Roman" panose="02020603050405020304" pitchFamily="18" charset="0"/>
                <a:hlinkClick r:id="rId3"/>
              </a:rPr>
              <a:t>www.zeb.bildung.bremen.de</a:t>
            </a:r>
            <a:endParaRPr lang="de-DE" altLang="de-DE" sz="2800" b="1" i="1" dirty="0">
              <a:solidFill>
                <a:srgbClr val="CCCCFF"/>
              </a:solidFill>
              <a:cs typeface="Times New Roman" panose="02020603050405020304" pitchFamily="18" charset="0"/>
            </a:endParaRPr>
          </a:p>
          <a:p>
            <a:pPr algn="ctr">
              <a:spcBef>
                <a:spcPts val="650"/>
              </a:spcBef>
              <a:buClrTx/>
              <a:buFontTx/>
              <a:buNone/>
            </a:pPr>
            <a:r>
              <a:rPr lang="de-DE" altLang="de-DE" sz="2800" b="1" i="1" dirty="0">
                <a:solidFill>
                  <a:srgbClr val="CCCCFF"/>
                </a:solidFill>
                <a:cs typeface="Times New Roman" panose="02020603050405020304" pitchFamily="18" charset="0"/>
                <a:hlinkClick r:id="rId4"/>
              </a:rPr>
              <a:t>zeb@bildung.bremen.de</a:t>
            </a:r>
          </a:p>
          <a:p>
            <a:pPr algn="ctr">
              <a:spcBef>
                <a:spcPts val="650"/>
              </a:spcBef>
              <a:buClrTx/>
              <a:buFontTx/>
              <a:buNone/>
            </a:pPr>
            <a:r>
              <a:rPr lang="de-DE" altLang="de-DE" sz="2600" i="1" dirty="0">
                <a:cs typeface="Times New Roman" panose="02020603050405020304" pitchFamily="18" charset="0"/>
              </a:rPr>
              <a:t/>
            </a:r>
            <a:br>
              <a:rPr lang="de-DE" altLang="de-DE" sz="2600" i="1" dirty="0">
                <a:cs typeface="Times New Roman" panose="02020603050405020304" pitchFamily="18" charset="0"/>
              </a:rPr>
            </a:br>
            <a:endParaRPr lang="de-DE" altLang="de-DE" sz="2600" i="1" dirty="0">
              <a:cs typeface="Times New Roman" panose="02020603050405020304" pitchFamily="18" charset="0"/>
            </a:endParaRPr>
          </a:p>
          <a:p>
            <a:pPr algn="ctr">
              <a:buClrTx/>
              <a:buFontTx/>
              <a:buNone/>
            </a:pPr>
            <a:endParaRPr lang="de-DE" altLang="de-DE" i="1" dirty="0"/>
          </a:p>
          <a:p>
            <a:pPr algn="ctr">
              <a:buClrTx/>
              <a:buFontTx/>
              <a:buNone/>
            </a:pPr>
            <a:endParaRPr lang="de-DE" altLang="de-DE" i="1" dirty="0"/>
          </a:p>
        </p:txBody>
      </p:sp>
      <p:pic>
        <p:nvPicPr>
          <p:cNvPr id="1013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79388" y="1412875"/>
            <a:ext cx="8664575" cy="49736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anose="020F0502020204030204" pitchFamily="34" charset="0"/>
                <a:ea typeface="Microsoft YaHei" panose="020B0503020204020204" pitchFamily="34" charset="-122"/>
              </a:defRPr>
            </a:lvl1pPr>
            <a:lvl2pPr marL="258763">
              <a:spcBef>
                <a:spcPts val="7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anose="020F0502020204030204" pitchFamily="34" charset="0"/>
                <a:ea typeface="Microsoft YaHei" panose="020B0503020204020204" pitchFamily="34" charset="-122"/>
              </a:defRPr>
            </a:lvl2pPr>
            <a:lvl3pPr marL="258763">
              <a:spcBef>
                <a:spcPts val="6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9pPr>
          </a:lstStyle>
          <a:p>
            <a:pPr lvl="2" indent="0" eaLnBrk="1" hangingPunct="1">
              <a:spcBef>
                <a:spcPts val="550"/>
              </a:spcBef>
              <a:buClrTx/>
            </a:pPr>
            <a:endParaRPr lang="de-DE" altLang="de-DE" sz="2200"/>
          </a:p>
          <a:p>
            <a:pPr lvl="2" indent="0" eaLnBrk="1" hangingPunct="1">
              <a:spcBef>
                <a:spcPts val="550"/>
              </a:spcBef>
              <a:buClrTx/>
              <a:buFontTx/>
              <a:buNone/>
            </a:pPr>
            <a:endParaRPr lang="de-DE" altLang="de-DE" sz="2200"/>
          </a:p>
          <a:p>
            <a:pPr lvl="2" indent="0" eaLnBrk="1" hangingPunct="1">
              <a:spcBef>
                <a:spcPts val="550"/>
              </a:spcBef>
              <a:buClrTx/>
              <a:buFontTx/>
              <a:buNone/>
            </a:pPr>
            <a:endParaRPr lang="de-DE" altLang="de-DE" sz="2200"/>
          </a:p>
          <a:p>
            <a:pPr eaLnBrk="1" hangingPunct="1">
              <a:spcBef>
                <a:spcPts val="550"/>
              </a:spcBef>
              <a:buClrTx/>
              <a:buFontTx/>
              <a:buNone/>
            </a:pPr>
            <a:endParaRPr lang="de-DE" altLang="de-DE" sz="220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Lernentwicklungsbericht im 1. Halbjahr der Klasse 4</a:t>
            </a:r>
          </a:p>
        </p:txBody>
      </p:sp>
      <p:pic>
        <p:nvPicPr>
          <p:cNvPr id="12293" name="Grafik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7638"/>
            <a:ext cx="57610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Grafik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3189288"/>
            <a:ext cx="5761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Grafik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4221163"/>
            <a:ext cx="57610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Grafik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4964113"/>
            <a:ext cx="57610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Grafik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063" y="5840413"/>
            <a:ext cx="576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628775"/>
            <a:ext cx="8386763" cy="47577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itchFamily="32" charset="0"/>
                <a:ea typeface="Microsoft YaHei" pitchFamily="32" charset="-122"/>
              </a:defRPr>
            </a:lvl1pPr>
            <a:lvl2pPr marL="258763">
              <a:spcBef>
                <a:spcPts val="7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itchFamily="32" charset="0"/>
                <a:ea typeface="Microsoft YaHei" pitchFamily="32" charset="-122"/>
              </a:defRPr>
            </a:lvl2pPr>
            <a:lvl3pPr marL="258763">
              <a:spcBef>
                <a:spcPts val="6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9pPr>
          </a:lstStyle>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Nochmals:</a:t>
            </a:r>
            <a:br>
              <a:rPr lang="de-DE" altLang="de-DE" sz="1800" dirty="0"/>
            </a:br>
            <a:r>
              <a:rPr lang="de-DE" altLang="de-DE" sz="1800" dirty="0"/>
              <a:t>	Die Regel ist: Die Leistung ist dann </a:t>
            </a:r>
            <a:r>
              <a:rPr lang="de-DE" altLang="de-DE" sz="1800" dirty="0" err="1"/>
              <a:t>üRS</a:t>
            </a:r>
            <a:r>
              <a:rPr lang="de-DE" altLang="de-DE" sz="1800" dirty="0"/>
              <a:t>, wenn (1) in jedem der vier 	Kompetenzbereiche mindestens 1 Kreuz im neunten oder zehnten Kästchen ist und 	(2) insgesamt die </a:t>
            </a:r>
            <a:r>
              <a:rPr lang="de-DE" altLang="de-DE" sz="1800" b="1" dirty="0"/>
              <a:t>Mehrheit</a:t>
            </a:r>
            <a:r>
              <a:rPr lang="de-DE" altLang="de-DE" sz="1800" dirty="0"/>
              <a:t> der Kreuze, d.h. 6 von 10 (Mathematik) respektive 6 von 	11 (Deutsch), mindestens im neunten Kästchen ist.</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Ausnahmefall: Nicht alle Unterkompetenzen werden in 4/1 unterrichtet. Hier reicht 	die Mehrheit der unterrichteten Kompetenzen für die Feststellung </a:t>
            </a:r>
            <a:r>
              <a:rPr lang="de-DE" altLang="de-DE" sz="1800" dirty="0" err="1"/>
              <a:t>üRS</a:t>
            </a:r>
            <a:r>
              <a:rPr lang="de-DE" altLang="de-DE" sz="1800" dirty="0"/>
              <a:t> aus, wenn 	jeweils in jeder Hauptkompetenz ein Kreuz mindestens im neunten Kästchen ist.</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Beispiel: In Mathe und Deutsch wurden nur 8 Unterkompetenzen 	unterrichtet/dokumentiert. Hier reichen dann </a:t>
            </a:r>
            <a:r>
              <a:rPr lang="de-DE" altLang="de-DE" sz="1800" b="1" u="sng" dirty="0"/>
              <a:t>5</a:t>
            </a:r>
            <a:r>
              <a:rPr lang="de-DE" altLang="de-DE" sz="1800" dirty="0"/>
              <a:t> Kreuze für die Feststellung </a:t>
            </a:r>
            <a:r>
              <a:rPr lang="de-DE" altLang="de-DE" sz="1800" dirty="0" err="1"/>
              <a:t>üRS</a:t>
            </a:r>
            <a:r>
              <a:rPr lang="de-DE" altLang="de-DE" sz="1800" dirty="0"/>
              <a:t> aus, 	je ein Kreuz pro Hauptkompetenz.</a:t>
            </a:r>
            <a:endParaRPr lang="de-DE" altLang="de-DE" sz="1800" b="1" u="sng" dirty="0"/>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Ein Zeugnis, welches weniger als 8 Unterkompetenzen ausweist, ist fehlerhaft und </a:t>
            </a:r>
            <a:br>
              <a:rPr lang="de-DE" altLang="de-DE" sz="1800" dirty="0"/>
            </a:br>
            <a:r>
              <a:rPr lang="de-DE" altLang="de-DE" sz="1800" dirty="0"/>
              <a:t>	damit ungültig. </a:t>
            </a:r>
          </a:p>
          <a:p>
            <a:pPr marL="0" lvl="2" indent="0" eaLnBrk="1" hangingPunct="1">
              <a:spcBef>
                <a:spcPts val="550"/>
              </a:spcBef>
              <a:buClrTx/>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 </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endParaRPr lang="de-DE" altLang="de-DE" sz="1800" dirty="0"/>
          </a:p>
          <a:p>
            <a:pPr lvl="2" indent="0" eaLnBrk="1" hangingPunct="1">
              <a:spcBef>
                <a:spcPts val="550"/>
              </a:spcBef>
              <a:buClrTx/>
              <a:defRPr/>
            </a:pPr>
            <a:endParaRPr lang="de-DE" altLang="de-DE" sz="2200" dirty="0"/>
          </a:p>
          <a:p>
            <a:pPr lvl="2" indent="0" eaLnBrk="1" hangingPunct="1">
              <a:spcBef>
                <a:spcPts val="550"/>
              </a:spcBef>
              <a:buClrTx/>
              <a:buFontTx/>
              <a:buNone/>
              <a:defRPr/>
            </a:pPr>
            <a:endParaRPr lang="de-DE" altLang="de-DE" sz="2200" dirty="0"/>
          </a:p>
          <a:p>
            <a:pPr lvl="2" indent="0" eaLnBrk="1" hangingPunct="1">
              <a:spcBef>
                <a:spcPts val="550"/>
              </a:spcBef>
              <a:buClrTx/>
              <a:buFontTx/>
              <a:buNone/>
              <a:defRPr/>
            </a:pPr>
            <a:endParaRPr lang="de-DE" altLang="de-DE" sz="2200" dirty="0"/>
          </a:p>
          <a:p>
            <a:pPr eaLnBrk="1" hangingPunct="1">
              <a:spcBef>
                <a:spcPts val="550"/>
              </a:spcBef>
              <a:buClrTx/>
              <a:buFontTx/>
              <a:buNone/>
              <a:defRPr/>
            </a:pPr>
            <a:endParaRPr lang="de-DE" altLang="de-DE" sz="2200" dirty="0"/>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2400" b="1" dirty="0" err="1"/>
              <a:t>Kompolei</a:t>
            </a:r>
            <a:r>
              <a:rPr lang="de-DE" altLang="de-DE" sz="2400" b="1" dirty="0"/>
              <a:t> Sonderfall, wenn nicht alle Unterkompetenzen unterrichtet wurden; keine Corona-Ausnahme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Hauptkompetenzbereiche</a:t>
            </a:r>
          </a:p>
        </p:txBody>
      </p:sp>
      <p:sp>
        <p:nvSpPr>
          <p:cNvPr id="7171" name="Text Box 2"/>
          <p:cNvSpPr txBox="1">
            <a:spLocks noChangeArrowheads="1"/>
          </p:cNvSpPr>
          <p:nvPr/>
        </p:nvSpPr>
        <p:spPr bwMode="auto">
          <a:xfrm>
            <a:off x="457200" y="1447800"/>
            <a:ext cx="8229600" cy="507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spcBef>
                <a:spcPts val="650"/>
              </a:spcBef>
              <a:buClrTx/>
              <a:buFontTx/>
              <a:buNone/>
              <a:defRPr/>
            </a:pPr>
            <a:r>
              <a:rPr lang="de-DE" altLang="de-DE" sz="2200" b="1" dirty="0"/>
              <a:t>Hauptkompetenzbereiche Deutsch </a:t>
            </a:r>
          </a:p>
          <a:p>
            <a:pPr marL="0" indent="-270000">
              <a:spcBef>
                <a:spcPts val="600"/>
              </a:spcBef>
              <a:buFont typeface="Arial" charset="0"/>
              <a:buChar char="•"/>
              <a:defRPr/>
            </a:pPr>
            <a:r>
              <a:rPr lang="de-DE" altLang="de-DE" sz="2200" dirty="0"/>
              <a:t>Sprechen und Zuhören</a:t>
            </a:r>
          </a:p>
          <a:p>
            <a:pPr marL="0" indent="-270000">
              <a:spcBef>
                <a:spcPts val="600"/>
              </a:spcBef>
              <a:buFont typeface="Arial" charset="0"/>
              <a:buChar char="•"/>
              <a:defRPr/>
            </a:pPr>
            <a:r>
              <a:rPr lang="de-DE" altLang="de-DE" sz="2200" dirty="0"/>
              <a:t>Lesen - mit Texten und Medien umgehen</a:t>
            </a:r>
          </a:p>
          <a:p>
            <a:pPr marL="0" indent="-270000">
              <a:spcBef>
                <a:spcPts val="600"/>
              </a:spcBef>
              <a:buFont typeface="Arial" charset="0"/>
              <a:buChar char="•"/>
              <a:defRPr/>
            </a:pPr>
            <a:r>
              <a:rPr lang="de-DE" altLang="de-DE" sz="2200" dirty="0"/>
              <a:t>Schreiben - Texte verfassen - Rechtschreiben</a:t>
            </a:r>
          </a:p>
          <a:p>
            <a:pPr marL="0" indent="-270000">
              <a:spcBef>
                <a:spcPts val="600"/>
              </a:spcBef>
              <a:buFont typeface="Arial" charset="0"/>
              <a:buChar char="•"/>
              <a:defRPr/>
            </a:pPr>
            <a:r>
              <a:rPr lang="de-DE" altLang="de-DE" sz="2200" dirty="0"/>
              <a:t>Sprache und Sprachgebrauch untersuchen</a:t>
            </a:r>
            <a:br>
              <a:rPr lang="de-DE" altLang="de-DE" sz="2200" dirty="0"/>
            </a:br>
            <a:endParaRPr lang="de-DE" altLang="de-DE" sz="2200" dirty="0"/>
          </a:p>
          <a:p>
            <a:pPr>
              <a:spcBef>
                <a:spcPts val="650"/>
              </a:spcBef>
              <a:buClrTx/>
              <a:buFontTx/>
              <a:buNone/>
              <a:defRPr/>
            </a:pPr>
            <a:r>
              <a:rPr lang="de-DE" altLang="de-DE" sz="2200" b="1" dirty="0"/>
              <a:t>Hauptkompetenzbereiche Mathematik</a:t>
            </a:r>
          </a:p>
          <a:p>
            <a:pPr marL="0" indent="-270000">
              <a:spcBef>
                <a:spcPts val="600"/>
              </a:spcBef>
              <a:buFont typeface="Arial" charset="0"/>
              <a:buChar char="•"/>
              <a:defRPr/>
            </a:pPr>
            <a:r>
              <a:rPr lang="de-DE" altLang="de-DE" sz="2200" dirty="0"/>
              <a:t>Form und Veränderung</a:t>
            </a:r>
          </a:p>
          <a:p>
            <a:pPr marL="0" indent="-270000">
              <a:spcBef>
                <a:spcPts val="600"/>
              </a:spcBef>
              <a:buFont typeface="Arial" charset="0"/>
              <a:buChar char="•"/>
              <a:defRPr/>
            </a:pPr>
            <a:r>
              <a:rPr lang="de-DE" altLang="de-DE" sz="2200" dirty="0"/>
              <a:t>Zahlen und Operationen</a:t>
            </a:r>
          </a:p>
          <a:p>
            <a:pPr marL="0" indent="-270000">
              <a:spcBef>
                <a:spcPts val="600"/>
              </a:spcBef>
              <a:buFont typeface="Arial" charset="0"/>
              <a:buChar char="•"/>
              <a:defRPr/>
            </a:pPr>
            <a:r>
              <a:rPr lang="de-DE" altLang="de-DE" sz="2200" dirty="0"/>
              <a:t>Größen und Messen</a:t>
            </a:r>
          </a:p>
          <a:p>
            <a:pPr marL="0" indent="-270000">
              <a:spcBef>
                <a:spcPts val="600"/>
              </a:spcBef>
              <a:buFont typeface="Arial" charset="0"/>
              <a:buChar char="•"/>
              <a:defRPr/>
            </a:pPr>
            <a:r>
              <a:rPr lang="de-DE" altLang="de-DE" sz="2200" dirty="0"/>
              <a:t>Daten und Zufall</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274638"/>
            <a:ext cx="8229600" cy="147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Hauptkompetenzbereiche in Deutsch und Mathematik</a:t>
            </a:r>
          </a:p>
        </p:txBody>
      </p:sp>
      <p:sp>
        <p:nvSpPr>
          <p:cNvPr id="7171" name="Text Box 2"/>
          <p:cNvSpPr txBox="1">
            <a:spLocks noChangeArrowheads="1"/>
          </p:cNvSpPr>
          <p:nvPr/>
        </p:nvSpPr>
        <p:spPr bwMode="auto">
          <a:xfrm>
            <a:off x="457200" y="2133600"/>
            <a:ext cx="822960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2" charset="0"/>
                <a:ea typeface="Microsoft YaHei" pitchFamily="32" charset="-122"/>
              </a:defRPr>
            </a:lvl1pPr>
            <a:lvl2pPr>
              <a:spcBef>
                <a:spcPts val="7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2" charset="0"/>
                <a:ea typeface="Microsoft YaHei" pitchFamily="32" charset="-122"/>
              </a:defRPr>
            </a:lvl2pPr>
            <a:lvl3pPr>
              <a:spcBef>
                <a:spcPts val="6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9pPr>
          </a:lstStyle>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sz="2200" dirty="0"/>
              <a:t>Nochmal: </a:t>
            </a:r>
          </a:p>
          <a:p>
            <a:pPr marL="0" indent="-270000">
              <a:spcBef>
                <a:spcPts val="600"/>
              </a:spcBef>
              <a:buFont typeface="Arial" charset="0"/>
              <a:buChar char="•"/>
              <a:defRPr/>
            </a:pPr>
            <a:r>
              <a:rPr lang="de-DE" sz="2200" dirty="0">
                <a:latin typeface="Calibri" pitchFamily="34" charset="0"/>
                <a:ea typeface="Microsoft YaHei" pitchFamily="34" charset="-122"/>
              </a:rPr>
              <a:t>Es wird für Mathe und Deutsch nur ausgewiesen, ob das Kind </a:t>
            </a:r>
            <a:r>
              <a:rPr lang="de-DE" sz="2200" dirty="0" err="1">
                <a:latin typeface="Calibri" pitchFamily="34" charset="0"/>
                <a:ea typeface="Microsoft YaHei" pitchFamily="34" charset="-122"/>
              </a:rPr>
              <a:t>üRS</a:t>
            </a:r>
            <a:r>
              <a:rPr lang="de-DE" sz="2200" dirty="0">
                <a:latin typeface="Calibri" pitchFamily="34" charset="0"/>
                <a:ea typeface="Microsoft YaHei" pitchFamily="34" charset="-122"/>
              </a:rPr>
              <a:t> </a:t>
            </a:r>
          </a:p>
          <a:p>
            <a:pPr marL="0" indent="0">
              <a:spcBef>
                <a:spcPts val="600"/>
              </a:spcBef>
              <a:defRPr/>
            </a:pPr>
            <a:r>
              <a:rPr lang="de-DE" sz="2200" dirty="0">
                <a:latin typeface="Calibri" pitchFamily="34" charset="0"/>
                <a:ea typeface="Microsoft YaHei" pitchFamily="34" charset="-122"/>
              </a:rPr>
              <a:t>    ist oder nicht. </a:t>
            </a:r>
            <a:br>
              <a:rPr lang="de-DE" sz="2200" dirty="0">
                <a:latin typeface="Calibri" pitchFamily="34" charset="0"/>
                <a:ea typeface="Microsoft YaHei" pitchFamily="34" charset="-122"/>
              </a:rPr>
            </a:br>
            <a:r>
              <a:rPr lang="de-DE" sz="2200" dirty="0">
                <a:latin typeface="Calibri" pitchFamily="34" charset="0"/>
                <a:ea typeface="Microsoft YaHei" pitchFamily="34" charset="-122"/>
              </a:rPr>
              <a:t>    Einen Ausweis der 8 Hauptkompetenzbereiche gibt es im Zeugnis </a:t>
            </a:r>
            <a:br>
              <a:rPr lang="de-DE" sz="2200" dirty="0">
                <a:latin typeface="Calibri" pitchFamily="34" charset="0"/>
                <a:ea typeface="Microsoft YaHei" pitchFamily="34" charset="-122"/>
              </a:rPr>
            </a:br>
            <a:r>
              <a:rPr lang="de-DE" sz="2200" dirty="0">
                <a:latin typeface="Calibri" pitchFamily="34" charset="0"/>
                <a:ea typeface="Microsoft YaHei" pitchFamily="34" charset="-122"/>
              </a:rPr>
              <a:t>    4/1 seit 2017/18 nicht mehr.</a:t>
            </a:r>
          </a:p>
          <a:p>
            <a:pPr marL="0" indent="-270000">
              <a:spcBef>
                <a:spcPts val="600"/>
              </a:spcBef>
              <a:buFont typeface="Arial" charset="0"/>
              <a:buChar char="•"/>
              <a:defRPr/>
            </a:pPr>
            <a:r>
              <a:rPr lang="de-DE" altLang="de-DE" sz="2200" dirty="0">
                <a:latin typeface="Calibri" pitchFamily="34" charset="0"/>
                <a:ea typeface="Microsoft YaHei" pitchFamily="34" charset="-122"/>
              </a:rPr>
              <a:t>Es gilt aber weiter: Nur wenn ein Kind die Kompetenzanforderungen </a:t>
            </a:r>
            <a:br>
              <a:rPr lang="de-DE" altLang="de-DE" sz="2200" dirty="0">
                <a:latin typeface="Calibri" pitchFamily="34" charset="0"/>
                <a:ea typeface="Microsoft YaHei" pitchFamily="34" charset="-122"/>
              </a:rPr>
            </a:br>
            <a:r>
              <a:rPr lang="de-DE" altLang="de-DE" sz="2200" dirty="0">
                <a:latin typeface="Calibri" pitchFamily="34" charset="0"/>
                <a:ea typeface="Microsoft YaHei" pitchFamily="34" charset="-122"/>
              </a:rPr>
              <a:t>    in Mathematik und Deutsch </a:t>
            </a:r>
            <a:r>
              <a:rPr lang="de-DE" altLang="de-DE" sz="2200" b="1" dirty="0">
                <a:latin typeface="Calibri" pitchFamily="34" charset="0"/>
                <a:ea typeface="Microsoft YaHei" pitchFamily="34" charset="-122"/>
              </a:rPr>
              <a:t>deutlich gut </a:t>
            </a:r>
            <a:r>
              <a:rPr lang="de-DE" altLang="de-DE" sz="2200" dirty="0">
                <a:latin typeface="Calibri" pitchFamily="34" charset="0"/>
                <a:ea typeface="Microsoft YaHei" pitchFamily="34" charset="-122"/>
              </a:rPr>
              <a:t>erfüllt, liegt es „</a:t>
            </a:r>
            <a:r>
              <a:rPr lang="de-DE" altLang="de-DE" sz="2200" b="1" dirty="0" err="1">
                <a:latin typeface="Calibri" pitchFamily="34" charset="0"/>
                <a:ea typeface="Microsoft YaHei" pitchFamily="34" charset="-122"/>
              </a:rPr>
              <a:t>üRS</a:t>
            </a:r>
            <a:r>
              <a:rPr lang="de-DE" altLang="de-DE" sz="2200" dirty="0">
                <a:latin typeface="Calibri" pitchFamily="34" charset="0"/>
                <a:ea typeface="Microsoft YaHei" pitchFamily="34" charset="-122"/>
              </a:rPr>
              <a:t>“. </a:t>
            </a:r>
          </a:p>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sz="2400" dirty="0"/>
          </a:p>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sz="2400" dirty="0"/>
              <a:t/>
            </a:r>
            <a:br>
              <a:rPr lang="de-DE" sz="2400" dirty="0"/>
            </a:br>
            <a:endParaRPr lang="de-DE" sz="2400" dirty="0"/>
          </a:p>
          <a:p>
            <a:pPr algn="ctr">
              <a:spcBef>
                <a:spcPts val="750"/>
              </a:spcBef>
              <a:buClrTx/>
              <a:buFontTx/>
              <a:buNone/>
              <a:defRPr/>
            </a:pPr>
            <a:r>
              <a:rPr lang="de-DE" altLang="de-DE" sz="2200" dirty="0"/>
              <a:t>. </a:t>
            </a:r>
          </a:p>
          <a:p>
            <a:pPr>
              <a:spcBef>
                <a:spcPts val="750"/>
              </a:spcBef>
              <a:buClrTx/>
              <a:buFontTx/>
              <a:buNone/>
              <a:defRPr/>
            </a:pPr>
            <a:endParaRPr lang="de-DE" altLang="de-DE" sz="2200" dirty="0"/>
          </a:p>
          <a:p>
            <a:pPr>
              <a:buClrTx/>
              <a:buFontTx/>
              <a:buNone/>
              <a:defRPr/>
            </a:pPr>
            <a:endParaRPr lang="de-DE" altLang="de-DE" sz="2200" dirty="0"/>
          </a:p>
          <a:p>
            <a:pPr>
              <a:buClrTx/>
              <a:buFontTx/>
              <a:buNone/>
              <a:defRPr/>
            </a:pPr>
            <a:endParaRPr lang="de-DE" altLang="de-DE" sz="2200" dirty="0"/>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68313" y="1268413"/>
            <a:ext cx="83518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9pPr>
          </a:lstStyle>
          <a:p>
            <a:pPr>
              <a:defRPr/>
            </a:pPr>
            <a:r>
              <a:rPr lang="de-DE" altLang="de-DE" sz="1600" dirty="0"/>
              <a:t>Im Bereich LRS gibt es ggf. Nachteilsausgleich/Notenschutz :</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Schüler, die eine LRS haben und in allen anderen Bereichen im Unterrichtsfach Deutsch über 	dem Regelstandard liegen, können dem </a:t>
            </a:r>
            <a:r>
              <a:rPr lang="de-DE" altLang="de-DE" sz="1600" dirty="0" err="1"/>
              <a:t>ReBUZ</a:t>
            </a:r>
            <a:r>
              <a:rPr lang="de-DE" altLang="de-DE" sz="1600" dirty="0"/>
              <a:t> vorgestellt werden. Voraussetzung: Eine 	entsprechende Dokumentation über bereits durchgeführte Förderung in der Schule liegt vor.</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Auch Kinder, die bereits an einem BLIK/LRS Kurs teilgenommen haben, müssen dem </a:t>
            </a:r>
            <a:br>
              <a:rPr lang="de-DE" altLang="de-DE" sz="1600" dirty="0"/>
            </a:br>
            <a:r>
              <a:rPr lang="de-DE" altLang="de-DE" sz="1600" dirty="0"/>
              <a:t>      </a:t>
            </a:r>
            <a:r>
              <a:rPr lang="de-DE" altLang="de-DE" sz="1600" dirty="0" err="1"/>
              <a:t>ReBUZ</a:t>
            </a:r>
            <a:r>
              <a:rPr lang="de-DE" altLang="de-DE" sz="1600" dirty="0"/>
              <a:t> vorgestellt werden, wenn diese Kinder Notenschutz erhalten sollen (§ 10 </a:t>
            </a:r>
            <a:br>
              <a:rPr lang="de-DE" altLang="de-DE" sz="1600" dirty="0"/>
            </a:br>
            <a:r>
              <a:rPr lang="de-DE" altLang="de-DE" sz="1600" dirty="0"/>
              <a:t>	Abs. 5 Satz 1 </a:t>
            </a:r>
            <a:r>
              <a:rPr lang="de-DE" altLang="de-DE" sz="1600" dirty="0" err="1"/>
              <a:t>AufnahmeVO</a:t>
            </a:r>
            <a:r>
              <a:rPr lang="de-DE" altLang="de-DE" sz="1600" dirty="0"/>
              <a:t>).</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Tipp: Auf der „</a:t>
            </a:r>
            <a:r>
              <a:rPr lang="de-DE" altLang="de-DE" sz="1600" dirty="0" err="1"/>
              <a:t>ReBUZ</a:t>
            </a:r>
            <a:r>
              <a:rPr lang="de-DE" altLang="de-DE" sz="1600" dirty="0"/>
              <a:t>-Seite“ finden sich alle weiteren Informationen zu dem Bereich </a:t>
            </a:r>
            <a:br>
              <a:rPr lang="de-DE" altLang="de-DE" sz="1600" dirty="0"/>
            </a:br>
            <a:r>
              <a:rPr lang="de-DE" altLang="de-DE" sz="1600" dirty="0"/>
              <a:t>      LRS sowie anderen Bereichen, für die es Nachteilsausgleich gibt. </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Begriffsklärung: Nachteilsausgleich wird bei der Leistungserhebung (mehr Zeit) 	vorgenommen und Notenschutz (bessere Note) gilt bei der Leistungsbewertung.</a:t>
            </a:r>
          </a:p>
          <a:p>
            <a:pPr marL="0" indent="-270000">
              <a:buFont typeface="Arial" charset="0"/>
              <a:buChar char="•"/>
              <a:defRPr/>
            </a:pPr>
            <a:r>
              <a:rPr lang="de-DE" altLang="de-DE" sz="1600" dirty="0"/>
              <a:t>Für diagnostizierte </a:t>
            </a:r>
            <a:r>
              <a:rPr lang="de-DE" altLang="de-DE" sz="1600" b="1" u="sng" dirty="0"/>
              <a:t>Dyskalkulie</a:t>
            </a:r>
            <a:r>
              <a:rPr lang="de-DE" altLang="de-DE" sz="1600" dirty="0"/>
              <a:t> kann es einen Nachteilsausgleich geben, aber keinen 	Notenschutz.</a:t>
            </a:r>
          </a:p>
          <a:p>
            <a:pPr marL="0" indent="-270000">
              <a:buFont typeface="Arial" charset="0"/>
              <a:buChar char="•"/>
              <a:defRPr/>
            </a:pPr>
            <a:r>
              <a:rPr lang="de-DE" altLang="de-DE" sz="1600" dirty="0"/>
              <a:t>Nach § 10 Abs. 5 Satz 3 der </a:t>
            </a:r>
            <a:r>
              <a:rPr lang="de-DE" altLang="de-DE" sz="1600" dirty="0" err="1"/>
              <a:t>AufnahmeVO</a:t>
            </a:r>
            <a:r>
              <a:rPr lang="de-DE" altLang="de-DE" sz="1600" dirty="0"/>
              <a:t> gibt es Notenschutz nur bei LRS. Wenn das Kind 	nicht </a:t>
            </a:r>
            <a:r>
              <a:rPr lang="de-DE" altLang="de-DE" sz="1600" b="1" u="sng" dirty="0"/>
              <a:t>muttersprachlich Deutsch</a:t>
            </a:r>
            <a:r>
              <a:rPr lang="de-DE" altLang="de-DE" sz="1600" b="1" dirty="0"/>
              <a:t> </a:t>
            </a:r>
            <a:r>
              <a:rPr lang="de-DE" altLang="de-DE" sz="1600" dirty="0"/>
              <a:t>spricht, ist dies nach § 28 Abs. 1 </a:t>
            </a:r>
            <a:r>
              <a:rPr lang="de-DE" altLang="de-DE" sz="1600" dirty="0" err="1"/>
              <a:t>ZeugnisVO</a:t>
            </a:r>
            <a:r>
              <a:rPr lang="de-DE" altLang="de-DE" sz="1600" dirty="0"/>
              <a:t> 	auch zu 	berücksichtigen; wie ist unklar. Hier sollte ggf. mit der Schule gesprochen werden.</a:t>
            </a:r>
          </a:p>
        </p:txBody>
      </p:sp>
      <p:grpSp>
        <p:nvGrpSpPr>
          <p:cNvPr id="19459" name="Group 2"/>
          <p:cNvGrpSpPr>
            <a:grpSpLocks/>
          </p:cNvGrpSpPr>
          <p:nvPr/>
        </p:nvGrpSpPr>
        <p:grpSpPr bwMode="auto">
          <a:xfrm>
            <a:off x="7451725" y="6237288"/>
            <a:ext cx="1439863" cy="450850"/>
            <a:chOff x="4694" y="3929"/>
            <a:chExt cx="907" cy="284"/>
          </a:xfrm>
        </p:grpSpPr>
        <p:pic>
          <p:nvPicPr>
            <p:cNvPr id="1946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4" y="3929"/>
              <a:ext cx="907" cy="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Text Box 4"/>
            <p:cNvSpPr txBox="1">
              <a:spLocks noChangeArrowheads="1"/>
            </p:cNvSpPr>
            <p:nvPr/>
          </p:nvSpPr>
          <p:spPr bwMode="auto">
            <a:xfrm>
              <a:off x="4694" y="3929"/>
              <a:ext cx="90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solidFill>
                  <a:srgbClr val="FFFFFF"/>
                </a:solidFill>
              </a:endParaRPr>
            </a:p>
          </p:txBody>
        </p:sp>
      </p:grpSp>
      <p:sp>
        <p:nvSpPr>
          <p:cNvPr id="19460" name="Text Box 1"/>
          <p:cNvSpPr txBox="1">
            <a:spLocks noChangeArrowheads="1"/>
          </p:cNvSpPr>
          <p:nvPr/>
        </p:nvSpPr>
        <p:spPr bwMode="auto">
          <a:xfrm>
            <a:off x="457200" y="274638"/>
            <a:ext cx="82296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Sonderfall LRS </a:t>
            </a:r>
            <a:r>
              <a:rPr lang="de-DE" altLang="de-DE" b="1" dirty="0" err="1"/>
              <a:t>u.ä.</a:t>
            </a:r>
            <a:r>
              <a:rPr lang="de-DE" altLang="de-DE" b="1" dirty="0"/>
              <a:t> und </a:t>
            </a:r>
            <a:r>
              <a:rPr lang="de-DE" altLang="de-DE" b="1" dirty="0" err="1"/>
              <a:t>üRS</a:t>
            </a:r>
            <a:endParaRPr lang="de-DE" altLang="de-DE"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4250</Words>
  <Application>Microsoft Office PowerPoint</Application>
  <PresentationFormat>Bildschirmpräsentation (4:3)</PresentationFormat>
  <Paragraphs>631</Paragraphs>
  <Slides>44</Slides>
  <Notes>39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Microsoft YaHei</vt:lpstr>
      <vt:lpstr>Arial</vt:lpstr>
      <vt:lpstr>Calibri</vt:lpstr>
      <vt:lpstr>StarSymbol</vt:lpstr>
      <vt:lpstr>Times New Roman</vt:lpstr>
      <vt:lpstr>ヒラギノ角ゴ Pro W3</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Schulwechsel von der Grundschule in die weiterführende Schule 2011/2012</dc:title>
  <dc:creator>Andrea Spude</dc:creator>
  <cp:lastModifiedBy>Moerk, Isolde (Schulverwaltung)</cp:lastModifiedBy>
  <cp:revision>618</cp:revision>
  <cp:lastPrinted>2022-11-03T13:54:34Z</cp:lastPrinted>
  <dcterms:created xsi:type="dcterms:W3CDTF">2015-11-06T11:28:08Z</dcterms:created>
  <dcterms:modified xsi:type="dcterms:W3CDTF">2022-11-03T13:55:02Z</dcterms:modified>
</cp:coreProperties>
</file>